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9" r:id="rId2"/>
    <p:sldId id="321" r:id="rId3"/>
    <p:sldId id="291" r:id="rId4"/>
    <p:sldId id="279" r:id="rId5"/>
    <p:sldId id="322" r:id="rId6"/>
    <p:sldId id="315" r:id="rId7"/>
    <p:sldId id="323" r:id="rId8"/>
    <p:sldId id="258" r:id="rId9"/>
    <p:sldId id="262" r:id="rId10"/>
    <p:sldId id="290" r:id="rId11"/>
    <p:sldId id="295" r:id="rId12"/>
    <p:sldId id="296" r:id="rId13"/>
    <p:sldId id="325" r:id="rId14"/>
    <p:sldId id="293" r:id="rId15"/>
    <p:sldId id="264" r:id="rId16"/>
    <p:sldId id="272" r:id="rId17"/>
    <p:sldId id="310" r:id="rId18"/>
    <p:sldId id="283" r:id="rId19"/>
    <p:sldId id="285" r:id="rId20"/>
    <p:sldId id="284" r:id="rId21"/>
  </p:sldIdLst>
  <p:sldSz cx="9144000" cy="6858000" type="screen4x3"/>
  <p:notesSz cx="7099300" cy="10234613"/>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CC66"/>
    <a:srgbClr val="00CC99"/>
    <a:srgbClr val="8CAF47"/>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1" autoAdjust="0"/>
    <p:restoredTop sz="94660"/>
  </p:normalViewPr>
  <p:slideViewPr>
    <p:cSldViewPr snapToGrid="0">
      <p:cViewPr>
        <p:scale>
          <a:sx n="100" d="100"/>
          <a:sy n="100" d="100"/>
        </p:scale>
        <p:origin x="1140"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6362" cy="513508"/>
          </a:xfrm>
          <a:prstGeom prst="rect">
            <a:avLst/>
          </a:prstGeom>
        </p:spPr>
        <p:txBody>
          <a:bodyPr vert="horz" lIns="99029" tIns="49514" rIns="99029" bIns="49514"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1296" y="2"/>
            <a:ext cx="3076362" cy="513508"/>
          </a:xfrm>
          <a:prstGeom prst="rect">
            <a:avLst/>
          </a:prstGeom>
        </p:spPr>
        <p:txBody>
          <a:bodyPr vert="horz" lIns="99029" tIns="49514" rIns="99029" bIns="49514" rtlCol="0"/>
          <a:lstStyle>
            <a:lvl1pPr algn="r">
              <a:defRPr sz="1400"/>
            </a:lvl1pPr>
          </a:lstStyle>
          <a:p>
            <a:fld id="{1F3DE6C9-2D14-43A7-B112-512D9986DBD5}" type="datetimeFigureOut">
              <a:rPr kumimoji="1" lang="ja-JP" altLang="en-US" smtClean="0"/>
              <a:pPr/>
              <a:t>2023/3/9</a:t>
            </a:fld>
            <a:endParaRPr kumimoji="1" lang="ja-JP" altLang="en-US"/>
          </a:p>
        </p:txBody>
      </p:sp>
      <p:sp>
        <p:nvSpPr>
          <p:cNvPr id="4" name="フッター プレースホルダー 3"/>
          <p:cNvSpPr>
            <a:spLocks noGrp="1"/>
          </p:cNvSpPr>
          <p:nvPr>
            <p:ph type="ftr" sz="quarter" idx="2"/>
          </p:nvPr>
        </p:nvSpPr>
        <p:spPr>
          <a:xfrm>
            <a:off x="3" y="9721106"/>
            <a:ext cx="3076362" cy="513507"/>
          </a:xfrm>
          <a:prstGeom prst="rect">
            <a:avLst/>
          </a:prstGeom>
        </p:spPr>
        <p:txBody>
          <a:bodyPr vert="horz" lIns="99029" tIns="49514" rIns="99029" bIns="49514"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1296" y="9721106"/>
            <a:ext cx="3076362" cy="513507"/>
          </a:xfrm>
          <a:prstGeom prst="rect">
            <a:avLst/>
          </a:prstGeom>
        </p:spPr>
        <p:txBody>
          <a:bodyPr vert="horz" lIns="99029" tIns="49514" rIns="99029" bIns="49514" rtlCol="0" anchor="b"/>
          <a:lstStyle>
            <a:lvl1pPr algn="r">
              <a:defRPr sz="1400"/>
            </a:lvl1pPr>
          </a:lstStyle>
          <a:p>
            <a:fld id="{61548335-7400-4B90-87A1-2AEE8762F649}" type="slidenum">
              <a:rPr kumimoji="1" lang="ja-JP" altLang="en-US" smtClean="0"/>
              <a:pPr/>
              <a:t>‹#›</a:t>
            </a:fld>
            <a:endParaRPr kumimoji="1" lang="ja-JP" altLang="en-US"/>
          </a:p>
        </p:txBody>
      </p:sp>
    </p:spTree>
    <p:extLst>
      <p:ext uri="{BB962C8B-B14F-4D97-AF65-F5344CB8AC3E}">
        <p14:creationId xmlns:p14="http://schemas.microsoft.com/office/powerpoint/2010/main" val="1772310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3"/>
            <a:ext cx="3076575" cy="511175"/>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 2"/>
          <p:cNvSpPr>
            <a:spLocks noGrp="1"/>
          </p:cNvSpPr>
          <p:nvPr>
            <p:ph type="dt" idx="1"/>
          </p:nvPr>
        </p:nvSpPr>
        <p:spPr>
          <a:xfrm>
            <a:off x="4021141" y="3"/>
            <a:ext cx="3076575" cy="511175"/>
          </a:xfrm>
          <a:prstGeom prst="rect">
            <a:avLst/>
          </a:prstGeom>
        </p:spPr>
        <p:txBody>
          <a:bodyPr vert="horz" lIns="91423" tIns="45711" rIns="91423" bIns="45711" rtlCol="0"/>
          <a:lstStyle>
            <a:lvl1pPr algn="r">
              <a:defRPr sz="1200"/>
            </a:lvl1pPr>
          </a:lstStyle>
          <a:p>
            <a:fld id="{CF1276A0-1089-45DC-A5BD-D97E7E804966}" type="datetimeFigureOut">
              <a:rPr kumimoji="1" lang="ja-JP" altLang="en-US" smtClean="0"/>
              <a:pPr/>
              <a:t>2023/3/9</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 4"/>
          <p:cNvSpPr>
            <a:spLocks noGrp="1"/>
          </p:cNvSpPr>
          <p:nvPr>
            <p:ph type="body" sz="quarter" idx="3"/>
          </p:nvPr>
        </p:nvSpPr>
        <p:spPr>
          <a:xfrm>
            <a:off x="709616" y="4860925"/>
            <a:ext cx="5680075" cy="4605338"/>
          </a:xfrm>
          <a:prstGeom prst="rect">
            <a:avLst/>
          </a:prstGeom>
        </p:spPr>
        <p:txBody>
          <a:bodyPr vert="horz" lIns="91423" tIns="45711" rIns="91423" bIns="4571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721853"/>
            <a:ext cx="3076575" cy="511175"/>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141" y="9721853"/>
            <a:ext cx="3076575" cy="511175"/>
          </a:xfrm>
          <a:prstGeom prst="rect">
            <a:avLst/>
          </a:prstGeom>
        </p:spPr>
        <p:txBody>
          <a:bodyPr vert="horz" lIns="91423" tIns="45711" rIns="91423" bIns="45711" rtlCol="0" anchor="b"/>
          <a:lstStyle>
            <a:lvl1pPr algn="r">
              <a:defRPr sz="1200"/>
            </a:lvl1pPr>
          </a:lstStyle>
          <a:p>
            <a:fld id="{09D64C1D-4BB7-4EB0-8C32-B0C1658D9B07}" type="slidenum">
              <a:rPr kumimoji="1" lang="ja-JP" altLang="en-US" smtClean="0"/>
              <a:pPr/>
              <a:t>‹#›</a:t>
            </a:fld>
            <a:endParaRPr kumimoji="1" lang="ja-JP" altLang="en-US"/>
          </a:p>
        </p:txBody>
      </p:sp>
    </p:spTree>
    <p:extLst>
      <p:ext uri="{BB962C8B-B14F-4D97-AF65-F5344CB8AC3E}">
        <p14:creationId xmlns:p14="http://schemas.microsoft.com/office/powerpoint/2010/main" val="285569335"/>
      </p:ext>
    </p:extLst>
  </p:cSld>
  <p:clrMap bg1="lt1" tx1="dk1" bg2="lt2" tx2="dk2" accent1="accent1" accent2="accent2" accent3="accent3" accent4="accent4" accent5="accent5" accent6="accent6" hlink="hlink" folHlink="folHlink"/>
  <p:hf sldNum="0" hdr="0" ftr="0" dt="0"/>
  <p:notesStyle>
    <a:lvl1pPr marL="0" algn="l" defTabSz="914290" rtl="0" eaLnBrk="1" latinLnBrk="0" hangingPunct="1">
      <a:defRPr kumimoji="1" sz="1200" kern="1200">
        <a:solidFill>
          <a:schemeClr val="tx1"/>
        </a:solidFill>
        <a:latin typeface="+mn-lt"/>
        <a:ea typeface="+mn-ea"/>
        <a:cs typeface="+mn-cs"/>
      </a:defRPr>
    </a:lvl1pPr>
    <a:lvl2pPr marL="457145" algn="l" defTabSz="914290" rtl="0" eaLnBrk="1" latinLnBrk="0" hangingPunct="1">
      <a:defRPr kumimoji="1" sz="1200" kern="1200">
        <a:solidFill>
          <a:schemeClr val="tx1"/>
        </a:solidFill>
        <a:latin typeface="+mn-lt"/>
        <a:ea typeface="+mn-ea"/>
        <a:cs typeface="+mn-cs"/>
      </a:defRPr>
    </a:lvl2pPr>
    <a:lvl3pPr marL="914290" algn="l" defTabSz="914290" rtl="0" eaLnBrk="1" latinLnBrk="0" hangingPunct="1">
      <a:defRPr kumimoji="1" sz="1200" kern="1200">
        <a:solidFill>
          <a:schemeClr val="tx1"/>
        </a:solidFill>
        <a:latin typeface="+mn-lt"/>
        <a:ea typeface="+mn-ea"/>
        <a:cs typeface="+mn-cs"/>
      </a:defRPr>
    </a:lvl3pPr>
    <a:lvl4pPr marL="1371435" algn="l" defTabSz="914290" rtl="0" eaLnBrk="1" latinLnBrk="0" hangingPunct="1">
      <a:defRPr kumimoji="1" sz="1200" kern="1200">
        <a:solidFill>
          <a:schemeClr val="tx1"/>
        </a:solidFill>
        <a:latin typeface="+mn-lt"/>
        <a:ea typeface="+mn-ea"/>
        <a:cs typeface="+mn-cs"/>
      </a:defRPr>
    </a:lvl4pPr>
    <a:lvl5pPr marL="1828581" algn="l" defTabSz="914290" rtl="0" eaLnBrk="1" latinLnBrk="0" hangingPunct="1">
      <a:defRPr kumimoji="1" sz="1200" kern="1200">
        <a:solidFill>
          <a:schemeClr val="tx1"/>
        </a:solidFill>
        <a:latin typeface="+mn-lt"/>
        <a:ea typeface="+mn-ea"/>
        <a:cs typeface="+mn-cs"/>
      </a:defRPr>
    </a:lvl5pPr>
    <a:lvl6pPr marL="2285726" algn="l" defTabSz="914290" rtl="0" eaLnBrk="1" latinLnBrk="0" hangingPunct="1">
      <a:defRPr kumimoji="1" sz="1200" kern="1200">
        <a:solidFill>
          <a:schemeClr val="tx1"/>
        </a:solidFill>
        <a:latin typeface="+mn-lt"/>
        <a:ea typeface="+mn-ea"/>
        <a:cs typeface="+mn-cs"/>
      </a:defRPr>
    </a:lvl6pPr>
    <a:lvl7pPr marL="2742871" algn="l" defTabSz="914290" rtl="0" eaLnBrk="1" latinLnBrk="0" hangingPunct="1">
      <a:defRPr kumimoji="1" sz="1200" kern="1200">
        <a:solidFill>
          <a:schemeClr val="tx1"/>
        </a:solidFill>
        <a:latin typeface="+mn-lt"/>
        <a:ea typeface="+mn-ea"/>
        <a:cs typeface="+mn-cs"/>
      </a:defRPr>
    </a:lvl7pPr>
    <a:lvl8pPr marL="3200016" algn="l" defTabSz="914290" rtl="0" eaLnBrk="1" latinLnBrk="0" hangingPunct="1">
      <a:defRPr kumimoji="1" sz="1200" kern="1200">
        <a:solidFill>
          <a:schemeClr val="tx1"/>
        </a:solidFill>
        <a:latin typeface="+mn-lt"/>
        <a:ea typeface="+mn-ea"/>
        <a:cs typeface="+mn-cs"/>
      </a:defRPr>
    </a:lvl8pPr>
    <a:lvl9pPr marL="3657161" algn="l" defTabSz="91429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B5CA34-8EF1-4C1E-93C6-A0BDF4E536F7}" type="datetime1">
              <a:rPr kumimoji="1" lang="ja-JP" altLang="en-US" smtClean="0"/>
              <a:t>2023/3/9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30946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514319-B3EA-4073-812C-1155B83AC8E6}" type="datetime1">
              <a:rPr kumimoji="1" lang="ja-JP" altLang="en-US" smtClean="0"/>
              <a:t>2023/3/9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12220266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0E0EC3-4496-4C86-A18F-7D0A895C1AEF}" type="datetime1">
              <a:rPr kumimoji="1" lang="ja-JP" altLang="en-US" smtClean="0"/>
              <a:t>2023/3/9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228450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558BD-3215-4F6F-B62D-B87860A532A6}" type="datetime1">
              <a:rPr kumimoji="1" lang="ja-JP" altLang="en-US" smtClean="0"/>
              <a:t>2023/3/9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7209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1BABA8-A333-409D-A33C-BE9B6C222CB9}" type="datetime1">
              <a:rPr kumimoji="1" lang="ja-JP" altLang="en-US" smtClean="0"/>
              <a:t>2023/3/9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105212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AA37CA-B7B6-49AF-A8A0-EB779E436D5F}" type="datetime1">
              <a:rPr kumimoji="1" lang="ja-JP" altLang="en-US" smtClean="0"/>
              <a:t>2023/3/9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419530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392011-5B94-446D-91A6-9DE14C86AC95}" type="datetime1">
              <a:rPr kumimoji="1" lang="ja-JP" altLang="en-US" smtClean="0"/>
              <a:t>2023/3/9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150800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8AD91D-21CF-4F96-84B4-8303671A64D1}" type="datetime1">
              <a:rPr kumimoji="1" lang="ja-JP" altLang="en-US" smtClean="0"/>
              <a:t>2023/3/9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334093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760D2-4214-4F00-B532-BA12E11D6607}" type="datetime1">
              <a:rPr kumimoji="1" lang="ja-JP" altLang="en-US" smtClean="0"/>
              <a:t>2023/3/9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272043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514319-B3EA-4073-812C-1155B83AC8E6}" type="datetime1">
              <a:rPr kumimoji="1" lang="ja-JP" altLang="en-US" smtClean="0"/>
              <a:t>2023/3/9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21846709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9325DA-3BDD-40D1-BAC2-4927C215815C}" type="datetime1">
              <a:rPr kumimoji="1" lang="ja-JP" altLang="en-US" smtClean="0"/>
              <a:t>2023/3/9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F610E2-9615-415A-AEF3-6C5271822F77}" type="slidenum">
              <a:rPr kumimoji="1" lang="ja-JP" altLang="en-US" smtClean="0"/>
              <a:pPr/>
              <a:t>‹#›</a:t>
            </a:fld>
            <a:endParaRPr kumimoji="1" lang="ja-JP" altLang="en-US"/>
          </a:p>
        </p:txBody>
      </p:sp>
    </p:spTree>
    <p:extLst>
      <p:ext uri="{BB962C8B-B14F-4D97-AF65-F5344CB8AC3E}">
        <p14:creationId xmlns:p14="http://schemas.microsoft.com/office/powerpoint/2010/main" val="170970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57AEF-F25A-44F4-B693-7A0CCF850533}" type="datetimeFigureOut">
              <a:rPr kumimoji="1" lang="ja-JP" altLang="en-US" smtClean="0"/>
              <a:pPr/>
              <a:t>2023/3/9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6EB1-5D06-4044-A6F3-C5D512EF8405}" type="slidenum">
              <a:rPr kumimoji="1" lang="ja-JP" altLang="en-US" smtClean="0"/>
              <a:pPr/>
              <a:t>‹#›</a:t>
            </a:fld>
            <a:endParaRPr kumimoji="1" lang="ja-JP" altLang="en-US"/>
          </a:p>
        </p:txBody>
      </p:sp>
    </p:spTree>
    <p:extLst>
      <p:ext uri="{BB962C8B-B14F-4D97-AF65-F5344CB8AC3E}">
        <p14:creationId xmlns:p14="http://schemas.microsoft.com/office/powerpoint/2010/main" val="3533291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tanakah\Desktop" TargetMode="External"/><Relationship Id="rId2" Type="http://schemas.openxmlformats.org/officeDocument/2006/relationships/hyperlink" Target="http://www.mlit.go.jp/river/bousai/education/movie/movi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disaportal.gsi.go.jp/hazardmap/index.html" TargetMode="External"/><Relationship Id="rId2" Type="http://schemas.openxmlformats.org/officeDocument/2006/relationships/hyperlink" Target="https://www.hkd.mlit.go.jp/as/tisui/ho928l000000003f.html" TargetMode="External"/><Relationship Id="rId1" Type="http://schemas.openxmlformats.org/officeDocument/2006/relationships/slideLayout" Target="../slideLayouts/slideLayout1.xml"/><Relationship Id="rId4" Type="http://schemas.openxmlformats.org/officeDocument/2006/relationships/hyperlink" Target="https://www.nhk.or.jp/kishou-saigai/hazardma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2.nhk.or.jp/school/movie/clip.cgi?das_id=D0005320238_0000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42900" y="2695354"/>
            <a:ext cx="8458200" cy="146729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20"/>
          </a:p>
        </p:txBody>
      </p:sp>
      <p:sp>
        <p:nvSpPr>
          <p:cNvPr id="7" name="テキスト ボックス 6"/>
          <p:cNvSpPr txBox="1"/>
          <p:nvPr/>
        </p:nvSpPr>
        <p:spPr>
          <a:xfrm>
            <a:off x="819150" y="3013503"/>
            <a:ext cx="7524750" cy="707886"/>
          </a:xfrm>
          <a:prstGeom prst="rect">
            <a:avLst/>
          </a:prstGeom>
          <a:noFill/>
        </p:spPr>
        <p:txBody>
          <a:bodyPr wrap="square" rtlCol="0">
            <a:spAutoFit/>
          </a:bodyPr>
          <a:lstStyle/>
          <a:p>
            <a:pPr algn="ctr"/>
            <a:r>
              <a:rPr lang="ja-JP" altLang="en-US" sz="4000" dirty="0">
                <a:latin typeface="ＭＳ Ｐゴシック" panose="020B0600070205080204" pitchFamily="50" charset="-128"/>
                <a:ea typeface="ＭＳ Ｐゴシック" panose="020B0600070205080204" pitchFamily="50" charset="-128"/>
              </a:rPr>
              <a:t>②</a:t>
            </a:r>
            <a:r>
              <a:rPr kumimoji="1" lang="ja-JP" altLang="en-US" sz="4000" dirty="0">
                <a:latin typeface="ＭＳ Ｐゴシック" panose="020B0600070205080204" pitchFamily="50" charset="-128"/>
                <a:ea typeface="ＭＳ Ｐゴシック" panose="020B0600070205080204" pitchFamily="50" charset="-128"/>
              </a:rPr>
              <a:t>水害に備えてできること（後半）</a:t>
            </a:r>
            <a:endParaRPr lang="ja-JP" altLang="en-US" sz="40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819150" y="1053936"/>
            <a:ext cx="7524750" cy="646331"/>
          </a:xfrm>
          <a:prstGeom prst="rect">
            <a:avLst/>
          </a:prstGeom>
          <a:noFill/>
        </p:spPr>
        <p:txBody>
          <a:bodyPr wrap="square" rtlCol="0">
            <a:spAutoFit/>
          </a:bodyPr>
          <a:lstStyle/>
          <a:p>
            <a:pPr algn="ctr"/>
            <a:r>
              <a:rPr lang="ja-JP" altLang="en-US" sz="3600" dirty="0">
                <a:latin typeface="ＭＳ Ｐゴシック" panose="020B0600070205080204" pitchFamily="50" charset="-128"/>
                <a:ea typeface="ＭＳ Ｐゴシック" panose="020B0600070205080204" pitchFamily="50" charset="-128"/>
              </a:rPr>
              <a:t>「自然災害からくらしを守る」</a:t>
            </a:r>
          </a:p>
        </p:txBody>
      </p:sp>
      <p:sp>
        <p:nvSpPr>
          <p:cNvPr id="2" name="テキスト ボックス 1">
            <a:extLst>
              <a:ext uri="{FF2B5EF4-FFF2-40B4-BE49-F238E27FC236}">
                <a16:creationId xmlns:a16="http://schemas.microsoft.com/office/drawing/2014/main" id="{571CCB10-A6B2-CAA2-E226-D5DE63E54D4E}"/>
              </a:ext>
            </a:extLst>
          </p:cNvPr>
          <p:cNvSpPr txBox="1"/>
          <p:nvPr/>
        </p:nvSpPr>
        <p:spPr>
          <a:xfrm>
            <a:off x="342899" y="4574477"/>
            <a:ext cx="8382001" cy="1938992"/>
          </a:xfrm>
          <a:prstGeom prst="rect">
            <a:avLst/>
          </a:prstGeom>
          <a:noFill/>
          <a:ln>
            <a:solidFill>
              <a:schemeClr val="tx1"/>
            </a:solidFill>
          </a:ln>
        </p:spPr>
        <p:txBody>
          <a:bodyPr wrap="square" rtlCol="0">
            <a:spAutoFit/>
          </a:bodyPr>
          <a:lstStyle/>
          <a:p>
            <a:r>
              <a:rPr lang="ja-JP" altLang="en-US" sz="2400" b="1" dirty="0">
                <a:latin typeface="ＭＳ Ｐゴシック" panose="020B0600070205080204" pitchFamily="50" charset="-128"/>
                <a:ea typeface="ＭＳ Ｐゴシック" panose="020B0600070205080204" pitchFamily="50" charset="-128"/>
              </a:rPr>
              <a:t>　　　　　　　　　　　　　　　　　　　　　　　　</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水害に備えて、</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ひなん</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「避難するときに気を付ける場所」について考えよう　</a:t>
            </a:r>
            <a:endParaRPr lang="en-US" altLang="ja-JP" sz="2400" b="1" dirty="0">
              <a:latin typeface="ＭＳ Ｐゴシック" panose="020B0600070205080204" pitchFamily="50" charset="-128"/>
              <a:ea typeface="ＭＳ Ｐゴシック" panose="020B0600070205080204" pitchFamily="50" charset="-128"/>
            </a:endParaRPr>
          </a:p>
          <a:p>
            <a:endParaRPr kumimoji="1" lang="ja-JP" altLang="en-US" sz="2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882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0" y="5668045"/>
            <a:ext cx="9085886" cy="537328"/>
          </a:xfrm>
        </p:spPr>
        <p:txBody>
          <a:bodyPr>
            <a:normAutofit/>
          </a:bodyPr>
          <a:lstStyle/>
          <a:p>
            <a:pPr algn="ctr"/>
            <a:r>
              <a:rPr lang="ja-JP" altLang="en-US" sz="1800" dirty="0"/>
              <a:t>命を守る防災教育イラスト</a:t>
            </a:r>
          </a:p>
        </p:txBody>
      </p:sp>
      <p:pic>
        <p:nvPicPr>
          <p:cNvPr id="2" name="図 1">
            <a:extLst>
              <a:ext uri="{FF2B5EF4-FFF2-40B4-BE49-F238E27FC236}">
                <a16:creationId xmlns:a16="http://schemas.microsoft.com/office/drawing/2014/main" id="{512F22D7-1386-4F67-81A8-9CDBD810F23F}"/>
              </a:ext>
            </a:extLst>
          </p:cNvPr>
          <p:cNvPicPr>
            <a:picLocks noChangeAspect="1"/>
          </p:cNvPicPr>
          <p:nvPr/>
        </p:nvPicPr>
        <p:blipFill>
          <a:blip r:embed="rId2"/>
          <a:stretch>
            <a:fillRect/>
          </a:stretch>
        </p:blipFill>
        <p:spPr>
          <a:xfrm>
            <a:off x="496957" y="2276355"/>
            <a:ext cx="8358809" cy="2146266"/>
          </a:xfrm>
          <a:prstGeom prst="rect">
            <a:avLst/>
          </a:prstGeom>
        </p:spPr>
      </p:pic>
      <p:sp>
        <p:nvSpPr>
          <p:cNvPr id="4" name="テキスト ボックス 3"/>
          <p:cNvSpPr txBox="1"/>
          <p:nvPr/>
        </p:nvSpPr>
        <p:spPr>
          <a:xfrm>
            <a:off x="0" y="11018"/>
            <a:ext cx="713657" cy="253916"/>
          </a:xfrm>
          <a:prstGeom prst="rect">
            <a:avLst/>
          </a:prstGeom>
          <a:noFill/>
        </p:spPr>
        <p:txBody>
          <a:bodyPr wrap="none" rtlCol="0">
            <a:spAutoFit/>
          </a:bodyPr>
          <a:lstStyle/>
          <a:p>
            <a:r>
              <a:rPr kumimoji="1" lang="ja-JP" altLang="en-US" sz="1050" dirty="0"/>
              <a:t>②後</a:t>
            </a:r>
            <a:r>
              <a:rPr kumimoji="1" lang="en-US" altLang="ja-JP" sz="1050" dirty="0"/>
              <a:t>-7(1)</a:t>
            </a:r>
            <a:endParaRPr kumimoji="1" lang="ja-JP" altLang="en-US" sz="1050" dirty="0"/>
          </a:p>
        </p:txBody>
      </p:sp>
    </p:spTree>
    <p:extLst>
      <p:ext uri="{BB962C8B-B14F-4D97-AF65-F5344CB8AC3E}">
        <p14:creationId xmlns:p14="http://schemas.microsoft.com/office/powerpoint/2010/main" val="408216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0" y="5668045"/>
            <a:ext cx="9085886" cy="537328"/>
          </a:xfrm>
        </p:spPr>
        <p:txBody>
          <a:bodyPr>
            <a:normAutofit/>
          </a:bodyPr>
          <a:lstStyle/>
          <a:p>
            <a:pPr algn="ctr"/>
            <a:r>
              <a:rPr lang="ja-JP" altLang="en-US" sz="1800" dirty="0"/>
              <a:t>命を守る防災教育イラスト</a:t>
            </a:r>
          </a:p>
        </p:txBody>
      </p:sp>
      <p:pic>
        <p:nvPicPr>
          <p:cNvPr id="2" name="図 1">
            <a:extLst>
              <a:ext uri="{FF2B5EF4-FFF2-40B4-BE49-F238E27FC236}">
                <a16:creationId xmlns:a16="http://schemas.microsoft.com/office/drawing/2014/main" id="{8825DB40-0212-4146-98D7-48A970310AEC}"/>
              </a:ext>
            </a:extLst>
          </p:cNvPr>
          <p:cNvPicPr>
            <a:picLocks noChangeAspect="1"/>
          </p:cNvPicPr>
          <p:nvPr/>
        </p:nvPicPr>
        <p:blipFill>
          <a:blip r:embed="rId2"/>
          <a:stretch>
            <a:fillRect/>
          </a:stretch>
        </p:blipFill>
        <p:spPr>
          <a:xfrm>
            <a:off x="404851" y="2334317"/>
            <a:ext cx="8362500" cy="2145600"/>
          </a:xfrm>
          <a:prstGeom prst="rect">
            <a:avLst/>
          </a:prstGeom>
        </p:spPr>
      </p:pic>
      <p:sp>
        <p:nvSpPr>
          <p:cNvPr id="4" name="テキスト ボックス 3"/>
          <p:cNvSpPr txBox="1"/>
          <p:nvPr/>
        </p:nvSpPr>
        <p:spPr>
          <a:xfrm>
            <a:off x="0" y="11018"/>
            <a:ext cx="713657" cy="253916"/>
          </a:xfrm>
          <a:prstGeom prst="rect">
            <a:avLst/>
          </a:prstGeom>
          <a:noFill/>
        </p:spPr>
        <p:txBody>
          <a:bodyPr wrap="none" rtlCol="0">
            <a:spAutoFit/>
          </a:bodyPr>
          <a:lstStyle/>
          <a:p>
            <a:r>
              <a:rPr kumimoji="1" lang="ja-JP" altLang="en-US" sz="1050" dirty="0"/>
              <a:t>②後</a:t>
            </a:r>
            <a:r>
              <a:rPr kumimoji="1" lang="en-US" altLang="ja-JP" sz="1050" dirty="0"/>
              <a:t>-7(2)</a:t>
            </a:r>
            <a:endParaRPr kumimoji="1" lang="ja-JP" altLang="en-US" sz="1050" dirty="0"/>
          </a:p>
        </p:txBody>
      </p:sp>
    </p:spTree>
    <p:extLst>
      <p:ext uri="{BB962C8B-B14F-4D97-AF65-F5344CB8AC3E}">
        <p14:creationId xmlns:p14="http://schemas.microsoft.com/office/powerpoint/2010/main" val="171321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0" y="5668045"/>
            <a:ext cx="9085886" cy="537328"/>
          </a:xfrm>
        </p:spPr>
        <p:txBody>
          <a:bodyPr>
            <a:normAutofit/>
          </a:bodyPr>
          <a:lstStyle/>
          <a:p>
            <a:pPr algn="ctr"/>
            <a:r>
              <a:rPr lang="ja-JP" altLang="en-US" sz="1800" dirty="0"/>
              <a:t>命を守る防災教育イラスト</a:t>
            </a:r>
          </a:p>
        </p:txBody>
      </p:sp>
      <p:pic>
        <p:nvPicPr>
          <p:cNvPr id="2" name="図 1">
            <a:extLst>
              <a:ext uri="{FF2B5EF4-FFF2-40B4-BE49-F238E27FC236}">
                <a16:creationId xmlns:a16="http://schemas.microsoft.com/office/drawing/2014/main" id="{0362534B-B440-4B3E-AF42-FD4EFF484C52}"/>
              </a:ext>
            </a:extLst>
          </p:cNvPr>
          <p:cNvPicPr>
            <a:picLocks noChangeAspect="1"/>
          </p:cNvPicPr>
          <p:nvPr/>
        </p:nvPicPr>
        <p:blipFill>
          <a:blip r:embed="rId2"/>
          <a:stretch>
            <a:fillRect/>
          </a:stretch>
        </p:blipFill>
        <p:spPr>
          <a:xfrm>
            <a:off x="447261" y="2276217"/>
            <a:ext cx="8436830" cy="2145600"/>
          </a:xfrm>
          <a:prstGeom prst="rect">
            <a:avLst/>
          </a:prstGeom>
        </p:spPr>
      </p:pic>
      <p:sp>
        <p:nvSpPr>
          <p:cNvPr id="4" name="テキスト ボックス 3"/>
          <p:cNvSpPr txBox="1"/>
          <p:nvPr/>
        </p:nvSpPr>
        <p:spPr>
          <a:xfrm>
            <a:off x="0" y="11018"/>
            <a:ext cx="713657" cy="253916"/>
          </a:xfrm>
          <a:prstGeom prst="rect">
            <a:avLst/>
          </a:prstGeom>
          <a:noFill/>
        </p:spPr>
        <p:txBody>
          <a:bodyPr wrap="none" rtlCol="0">
            <a:spAutoFit/>
          </a:bodyPr>
          <a:lstStyle/>
          <a:p>
            <a:r>
              <a:rPr kumimoji="1" lang="ja-JP" altLang="en-US" sz="1050" dirty="0"/>
              <a:t>②後</a:t>
            </a:r>
            <a:r>
              <a:rPr kumimoji="1" lang="en-US" altLang="ja-JP" sz="1050" dirty="0"/>
              <a:t>-7(3)</a:t>
            </a:r>
            <a:endParaRPr kumimoji="1" lang="ja-JP" altLang="en-US" sz="1050" dirty="0"/>
          </a:p>
        </p:txBody>
      </p:sp>
    </p:spTree>
    <p:extLst>
      <p:ext uri="{BB962C8B-B14F-4D97-AF65-F5344CB8AC3E}">
        <p14:creationId xmlns:p14="http://schemas.microsoft.com/office/powerpoint/2010/main" val="197804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F828F04-3FCB-0BB7-7721-C0A422BA0F59}"/>
              </a:ext>
            </a:extLst>
          </p:cNvPr>
          <p:cNvSpPr txBox="1"/>
          <p:nvPr/>
        </p:nvSpPr>
        <p:spPr>
          <a:xfrm>
            <a:off x="342900" y="545402"/>
            <a:ext cx="8458200" cy="5755422"/>
          </a:xfrm>
          <a:prstGeom prst="rect">
            <a:avLst/>
          </a:prstGeom>
          <a:noFill/>
          <a:ln>
            <a:solidFill>
              <a:schemeClr val="tx1"/>
            </a:solidFill>
          </a:ln>
        </p:spPr>
        <p:txBody>
          <a:bodyPr wrap="square" rtlCol="0">
            <a:spAutoFit/>
          </a:bodyPr>
          <a:lstStyle/>
          <a:p>
            <a:endParaRPr lang="en-US" altLang="ja-JP" sz="14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＜まとめ＞</a:t>
            </a:r>
            <a:endParaRPr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　　　　　　　　　　　　　　　　　　　　　 </a:t>
            </a:r>
            <a:r>
              <a:rPr lang="ja-JP" altLang="en-US" b="1" dirty="0">
                <a:latin typeface="ＭＳ Ｐゴシック" panose="020B0600070205080204" pitchFamily="50" charset="-128"/>
                <a:ea typeface="ＭＳ Ｐゴシック" panose="020B0600070205080204" pitchFamily="50" charset="-128"/>
              </a:rPr>
              <a:t>ひなん</a:t>
            </a:r>
            <a:endParaRPr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　・ 川の水があふれる前に早めに避難する。</a:t>
            </a:r>
            <a:endParaRPr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　　　　　</a:t>
            </a:r>
            <a:r>
              <a:rPr lang="ja-JP" altLang="en-US" b="1" dirty="0">
                <a:latin typeface="ＭＳ Ｐゴシック" panose="020B0600070205080204" pitchFamily="50" charset="-128"/>
                <a:ea typeface="ＭＳ Ｐゴシック" panose="020B0600070205080204" pitchFamily="50" charset="-128"/>
              </a:rPr>
              <a:t>さいがい</a:t>
            </a:r>
            <a:endParaRPr lang="ja-JP" altLang="en-US"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　・ 自然災害が起きるとまちの様子が変わり、</a:t>
            </a:r>
            <a:endParaRPr lang="en-US" altLang="ja-JP" sz="32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b="1" dirty="0">
                <a:latin typeface="ＭＳ Ｐゴシック" panose="020B0600070205080204" pitchFamily="50" charset="-128"/>
                <a:ea typeface="ＭＳ Ｐゴシック" panose="020B0600070205080204" pitchFamily="50" charset="-128"/>
              </a:rPr>
              <a:t>きけん</a:t>
            </a:r>
            <a:endParaRPr lang="en-US" altLang="ja-JP" sz="28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　　命に危険があることもある。</a:t>
            </a:r>
          </a:p>
          <a:p>
            <a:r>
              <a:rPr lang="ja-JP" altLang="en-US" sz="3200" b="1" dirty="0">
                <a:latin typeface="ＭＳ Ｐゴシック" panose="020B0600070205080204" pitchFamily="50" charset="-128"/>
                <a:ea typeface="ＭＳ Ｐゴシック" panose="020B0600070205080204" pitchFamily="50" charset="-128"/>
              </a:rPr>
              <a:t>　　 </a:t>
            </a:r>
            <a:r>
              <a:rPr lang="ja-JP" altLang="en-US" b="1" dirty="0">
                <a:latin typeface="ＭＳ Ｐゴシック" panose="020B0600070205080204" pitchFamily="50" charset="-128"/>
                <a:ea typeface="ＭＳ Ｐゴシック" panose="020B0600070205080204" pitchFamily="50" charset="-128"/>
              </a:rPr>
              <a:t>ひなん　　　　　　　　　　　　　　　　　　　すいろ</a:t>
            </a:r>
            <a:endParaRPr lang="en-US" altLang="ja-JP" sz="28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　・ 避難する時には川や水路の近くや、土地が</a:t>
            </a:r>
            <a:endParaRPr lang="en-US" altLang="ja-JP" sz="32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　　低い場所には近づかない。</a:t>
            </a:r>
            <a:endParaRPr lang="en-US" altLang="ja-JP" sz="3200" b="1" dirty="0">
              <a:latin typeface="ＭＳ Ｐゴシック" panose="020B0600070205080204" pitchFamily="50" charset="-128"/>
              <a:ea typeface="ＭＳ Ｐゴシック" panose="020B0600070205080204" pitchFamily="50" charset="-128"/>
            </a:endParaRPr>
          </a:p>
          <a:p>
            <a:endParaRPr lang="en-US" altLang="ja-JP" sz="1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3870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42900" y="2695354"/>
            <a:ext cx="8458200" cy="146729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19150" y="3013502"/>
            <a:ext cx="7524750" cy="830997"/>
          </a:xfrm>
          <a:prstGeom prst="rect">
            <a:avLst/>
          </a:prstGeom>
          <a:noFill/>
        </p:spPr>
        <p:txBody>
          <a:bodyPr wrap="square" rtlCol="0">
            <a:spAutoFit/>
          </a:bodyPr>
          <a:lstStyle/>
          <a:p>
            <a:pPr algn="ctr"/>
            <a:r>
              <a:rPr lang="ja-JP" altLang="en-US" sz="4800" dirty="0">
                <a:latin typeface="ＭＳ Ｐゴシック" panose="020B0600070205080204" pitchFamily="50" charset="-128"/>
                <a:ea typeface="ＭＳ Ｐゴシック" panose="020B0600070205080204" pitchFamily="50" charset="-128"/>
              </a:rPr>
              <a:t>②</a:t>
            </a:r>
            <a:r>
              <a:rPr lang="en-US" altLang="ja-JP" sz="4800" dirty="0">
                <a:latin typeface="ＭＳ Ｐゴシック" panose="020B0600070205080204" pitchFamily="50" charset="-128"/>
                <a:ea typeface="ＭＳ Ｐゴシック" panose="020B0600070205080204" pitchFamily="50" charset="-128"/>
              </a:rPr>
              <a:t>(</a:t>
            </a:r>
            <a:r>
              <a:rPr lang="ja-JP" altLang="en-US" sz="4800" dirty="0">
                <a:latin typeface="ＭＳ Ｐゴシック" panose="020B0600070205080204" pitchFamily="50" charset="-128"/>
                <a:ea typeface="ＭＳ Ｐゴシック" panose="020B0600070205080204" pitchFamily="50" charset="-128"/>
              </a:rPr>
              <a:t>後半</a:t>
            </a:r>
            <a:r>
              <a:rPr lang="en-US" altLang="ja-JP" sz="4800" dirty="0">
                <a:latin typeface="ＭＳ Ｐゴシック" panose="020B0600070205080204" pitchFamily="50" charset="-128"/>
                <a:ea typeface="ＭＳ Ｐゴシック" panose="020B0600070205080204" pitchFamily="50" charset="-128"/>
              </a:rPr>
              <a:t>)</a:t>
            </a:r>
            <a:r>
              <a:rPr kumimoji="1" lang="ja-JP" altLang="en-US" sz="4800" dirty="0">
                <a:latin typeface="ＭＳ Ｐゴシック" panose="020B0600070205080204" pitchFamily="50" charset="-128"/>
                <a:ea typeface="ＭＳ Ｐゴシック" panose="020B0600070205080204" pitchFamily="50" charset="-128"/>
              </a:rPr>
              <a:t>　補足教材</a:t>
            </a:r>
          </a:p>
        </p:txBody>
      </p:sp>
      <p:sp>
        <p:nvSpPr>
          <p:cNvPr id="6" name="テキスト ボックス 5"/>
          <p:cNvSpPr txBox="1"/>
          <p:nvPr/>
        </p:nvSpPr>
        <p:spPr>
          <a:xfrm>
            <a:off x="819150" y="1053935"/>
            <a:ext cx="7524750" cy="646331"/>
          </a:xfrm>
          <a:prstGeom prst="rect">
            <a:avLst/>
          </a:prstGeom>
          <a:noFill/>
        </p:spPr>
        <p:txBody>
          <a:bodyPr wrap="square" rtlCol="0">
            <a:spAutoFit/>
          </a:bodyPr>
          <a:lstStyle/>
          <a:p>
            <a:pPr algn="ctr"/>
            <a:r>
              <a:rPr lang="ja-JP" altLang="en-US" sz="3600" dirty="0">
                <a:latin typeface="ＭＳ Ｐゴシック" panose="020B0600070205080204" pitchFamily="50" charset="-128"/>
                <a:ea typeface="ＭＳ Ｐゴシック" panose="020B0600070205080204" pitchFamily="50" charset="-128"/>
              </a:rPr>
              <a:t>「自然災害からくらしを守る」</a:t>
            </a:r>
          </a:p>
        </p:txBody>
      </p:sp>
    </p:spTree>
    <p:extLst>
      <p:ext uri="{BB962C8B-B14F-4D97-AF65-F5344CB8AC3E}">
        <p14:creationId xmlns:p14="http://schemas.microsoft.com/office/powerpoint/2010/main" val="51884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1268"/>
            <a:ext cx="9144000" cy="6455464"/>
          </a:xfrm>
          <a:prstGeom prst="rect">
            <a:avLst/>
          </a:prstGeom>
        </p:spPr>
      </p:pic>
      <p:sp>
        <p:nvSpPr>
          <p:cNvPr id="4" name="テキスト ボックス 3"/>
          <p:cNvSpPr txBox="1"/>
          <p:nvPr/>
        </p:nvSpPr>
        <p:spPr>
          <a:xfrm>
            <a:off x="0" y="11018"/>
            <a:ext cx="1359668" cy="253916"/>
          </a:xfrm>
          <a:prstGeom prst="rect">
            <a:avLst/>
          </a:prstGeom>
          <a:noFill/>
        </p:spPr>
        <p:txBody>
          <a:bodyPr wrap="none" rtlCol="0">
            <a:spAutoFit/>
          </a:bodyPr>
          <a:lstStyle/>
          <a:p>
            <a:r>
              <a:rPr kumimoji="1" lang="ja-JP" altLang="en-US" sz="1050" dirty="0"/>
              <a:t>②後</a:t>
            </a:r>
            <a:r>
              <a:rPr kumimoji="1" lang="en-US" altLang="ja-JP" sz="1050" dirty="0"/>
              <a:t>-1_</a:t>
            </a:r>
            <a:r>
              <a:rPr kumimoji="1" lang="ja-JP" altLang="en-US" sz="1050" dirty="0"/>
              <a:t>補足教材</a:t>
            </a:r>
            <a:r>
              <a:rPr kumimoji="1" lang="en-US" altLang="ja-JP" sz="1050" dirty="0"/>
              <a:t>(1)</a:t>
            </a:r>
            <a:endParaRPr kumimoji="1" lang="ja-JP" altLang="en-US" sz="1050" dirty="0"/>
          </a:p>
        </p:txBody>
      </p:sp>
    </p:spTree>
    <p:extLst>
      <p:ext uri="{BB962C8B-B14F-4D97-AF65-F5344CB8AC3E}">
        <p14:creationId xmlns:p14="http://schemas.microsoft.com/office/powerpoint/2010/main" val="296939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1268"/>
            <a:ext cx="9144000" cy="6455464"/>
          </a:xfrm>
          <a:prstGeom prst="rect">
            <a:avLst/>
          </a:prstGeom>
        </p:spPr>
      </p:pic>
      <p:sp>
        <p:nvSpPr>
          <p:cNvPr id="3" name="テキスト ボックス 2"/>
          <p:cNvSpPr txBox="1"/>
          <p:nvPr/>
        </p:nvSpPr>
        <p:spPr>
          <a:xfrm>
            <a:off x="0" y="11018"/>
            <a:ext cx="1319592" cy="253916"/>
          </a:xfrm>
          <a:prstGeom prst="rect">
            <a:avLst/>
          </a:prstGeom>
          <a:noFill/>
        </p:spPr>
        <p:txBody>
          <a:bodyPr wrap="none" rtlCol="0">
            <a:spAutoFit/>
          </a:bodyPr>
          <a:lstStyle/>
          <a:p>
            <a:r>
              <a:rPr kumimoji="1" lang="ja-JP" altLang="en-US" sz="1050" dirty="0"/>
              <a:t>②後</a:t>
            </a:r>
            <a:r>
              <a:rPr kumimoji="1" lang="en-US" altLang="ja-JP" sz="1050" dirty="0"/>
              <a:t>-1_</a:t>
            </a:r>
            <a:r>
              <a:rPr kumimoji="1" lang="ja-JP" altLang="en-US" sz="1050" dirty="0"/>
              <a:t>補足教材</a:t>
            </a:r>
            <a:r>
              <a:rPr kumimoji="1" lang="en-US" altLang="ja-JP" sz="1050" dirty="0"/>
              <a:t>(2)</a:t>
            </a:r>
            <a:endParaRPr kumimoji="1" lang="ja-JP" altLang="en-US" sz="1050" dirty="0"/>
          </a:p>
        </p:txBody>
      </p:sp>
    </p:spTree>
    <p:extLst>
      <p:ext uri="{BB962C8B-B14F-4D97-AF65-F5344CB8AC3E}">
        <p14:creationId xmlns:p14="http://schemas.microsoft.com/office/powerpoint/2010/main" val="296939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95584"/>
            <a:ext cx="7886700" cy="1325563"/>
          </a:xfrm>
        </p:spPr>
        <p:txBody>
          <a:bodyPr>
            <a:normAutofit/>
          </a:bodyPr>
          <a:lstStyle/>
          <a:p>
            <a:pPr algn="ctr"/>
            <a:r>
              <a:rPr lang="ja-JP" altLang="en-US" sz="3200" dirty="0"/>
              <a:t>補足教材：</a:t>
            </a:r>
            <a:r>
              <a:rPr lang="ja-JP" altLang="en-US" sz="3200" dirty="0">
                <a:hlinkClick r:id="rId2"/>
              </a:rPr>
              <a:t>洪水から身を守るには</a:t>
            </a:r>
            <a:endParaRPr kumimoji="1" lang="ja-JP" altLang="en-US" sz="3200" dirty="0"/>
          </a:p>
        </p:txBody>
      </p:sp>
      <p:sp>
        <p:nvSpPr>
          <p:cNvPr id="6" name="サブタイトル 2">
            <a:hlinkClick r:id="rId3" action="ppaction://hlinkfile"/>
          </p:cNvPr>
          <p:cNvSpPr txBox="1">
            <a:spLocks/>
          </p:cNvSpPr>
          <p:nvPr/>
        </p:nvSpPr>
        <p:spPr>
          <a:xfrm>
            <a:off x="834773" y="4320702"/>
            <a:ext cx="7474453" cy="1174802"/>
          </a:xfrm>
          <a:prstGeom prst="rect">
            <a:avLst/>
          </a:prstGeom>
        </p:spPr>
        <p:txBody>
          <a:bodyPr vert="horz" lIns="91440" tIns="45720" rIns="91440" bIns="45720" rtlCol="0">
            <a:normAutofit fontScale="62500" lnSpcReduction="20000"/>
          </a:bodyPr>
          <a:lstStyle/>
          <a:p>
            <a:pPr algn="ctr">
              <a:lnSpc>
                <a:spcPct val="90000"/>
              </a:lnSpc>
              <a:spcBef>
                <a:spcPts val="1000"/>
              </a:spcBef>
            </a:pPr>
            <a:r>
              <a:rPr lang="ja-JP" altLang="en-US" sz="2400" dirty="0">
                <a:latin typeface="+mj-ea"/>
                <a:ea typeface="+mj-ea"/>
              </a:rPr>
              <a:t>子ども向け動画</a:t>
            </a:r>
            <a:endParaRPr lang="en-US" altLang="ja-JP" sz="2400" dirty="0">
              <a:latin typeface="+mj-ea"/>
              <a:ea typeface="+mj-ea"/>
            </a:endParaRPr>
          </a:p>
          <a:p>
            <a:pPr algn="ctr">
              <a:lnSpc>
                <a:spcPct val="90000"/>
              </a:lnSpc>
              <a:spcBef>
                <a:spcPts val="1000"/>
              </a:spcBef>
            </a:pPr>
            <a:r>
              <a:rPr lang="ja-JP" altLang="en-US" sz="2400" dirty="0">
                <a:latin typeface="+mj-ea"/>
                <a:ea typeface="+mj-ea"/>
              </a:rPr>
              <a:t>「洪水から身を守るには　～命を守るための３つのポイント～」</a:t>
            </a:r>
            <a:endParaRPr lang="en-US" altLang="ja-JP" sz="2400" dirty="0">
              <a:latin typeface="+mj-ea"/>
              <a:ea typeface="+mj-ea"/>
            </a:endParaRPr>
          </a:p>
          <a:p>
            <a:pPr algn="ctr">
              <a:lnSpc>
                <a:spcPct val="90000"/>
              </a:lnSpc>
              <a:spcBef>
                <a:spcPts val="1000"/>
              </a:spcBef>
            </a:pPr>
            <a:r>
              <a:rPr lang="ja-JP" altLang="en-US" sz="2400" dirty="0">
                <a:latin typeface="+mj-ea"/>
                <a:ea typeface="+mj-ea"/>
              </a:rPr>
              <a:t>（国土交通省）</a:t>
            </a:r>
            <a:endParaRPr lang="en-US" altLang="ja-JP" sz="2400" dirty="0">
              <a:latin typeface="+mj-ea"/>
              <a:ea typeface="+mj-ea"/>
            </a:endParaRPr>
          </a:p>
          <a:p>
            <a:pPr algn="ctr">
              <a:lnSpc>
                <a:spcPct val="90000"/>
              </a:lnSpc>
              <a:spcBef>
                <a:spcPts val="1000"/>
              </a:spcBef>
            </a:pPr>
            <a:r>
              <a:rPr lang="en-US" altLang="ja-JP" sz="2400" dirty="0">
                <a:latin typeface="+mj-ea"/>
                <a:ea typeface="+mj-ea"/>
              </a:rPr>
              <a:t>http://www.mlit.go.jp/river/bousai/education/movie/movie.html</a:t>
            </a:r>
            <a:endParaRPr lang="ja-JP" altLang="en-US" sz="2400" dirty="0">
              <a:latin typeface="+mj-ea"/>
              <a:ea typeface="+mj-ea"/>
            </a:endParaRPr>
          </a:p>
        </p:txBody>
      </p:sp>
      <p:sp>
        <p:nvSpPr>
          <p:cNvPr id="4" name="テキスト ボックス 3"/>
          <p:cNvSpPr txBox="1"/>
          <p:nvPr/>
        </p:nvSpPr>
        <p:spPr>
          <a:xfrm>
            <a:off x="0" y="11018"/>
            <a:ext cx="1281120" cy="253916"/>
          </a:xfrm>
          <a:prstGeom prst="rect">
            <a:avLst/>
          </a:prstGeom>
          <a:noFill/>
        </p:spPr>
        <p:txBody>
          <a:bodyPr wrap="none" rtlCol="0">
            <a:spAutoFit/>
          </a:bodyPr>
          <a:lstStyle/>
          <a:p>
            <a:r>
              <a:rPr kumimoji="1" lang="ja-JP" altLang="en-US" sz="1050" dirty="0"/>
              <a:t>②後</a:t>
            </a:r>
            <a:r>
              <a:rPr kumimoji="1" lang="en-US" altLang="ja-JP" sz="1050" dirty="0"/>
              <a:t>-6_</a:t>
            </a:r>
            <a:r>
              <a:rPr kumimoji="1" lang="ja-JP" altLang="en-US" sz="1050" dirty="0"/>
              <a:t>補足教材</a:t>
            </a:r>
            <a:r>
              <a:rPr kumimoji="1" lang="en-US" altLang="ja-JP" sz="1050" dirty="0"/>
              <a:t>1</a:t>
            </a:r>
            <a:endParaRPr kumimoji="1" lang="ja-JP" altLang="en-US" sz="1050" dirty="0"/>
          </a:p>
        </p:txBody>
      </p:sp>
    </p:spTree>
    <p:extLst>
      <p:ext uri="{BB962C8B-B14F-4D97-AF65-F5344CB8AC3E}">
        <p14:creationId xmlns:p14="http://schemas.microsoft.com/office/powerpoint/2010/main" val="85338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補足教材_命を守る防災教育イラスト200300-3.jpg"/>
          <p:cNvPicPr>
            <a:picLocks noChangeAspect="1"/>
          </p:cNvPicPr>
          <p:nvPr/>
        </p:nvPicPr>
        <p:blipFill>
          <a:blip r:embed="rId2" cstate="print"/>
          <a:stretch>
            <a:fillRect/>
          </a:stretch>
        </p:blipFill>
        <p:spPr>
          <a:xfrm>
            <a:off x="0" y="393060"/>
            <a:ext cx="9144000" cy="6464941"/>
          </a:xfrm>
          <a:prstGeom prst="rect">
            <a:avLst/>
          </a:prstGeom>
        </p:spPr>
      </p:pic>
      <p:sp>
        <p:nvSpPr>
          <p:cNvPr id="3" name="テキスト ボックス 2"/>
          <p:cNvSpPr txBox="1"/>
          <p:nvPr/>
        </p:nvSpPr>
        <p:spPr>
          <a:xfrm>
            <a:off x="0" y="11018"/>
            <a:ext cx="1319592" cy="253916"/>
          </a:xfrm>
          <a:prstGeom prst="rect">
            <a:avLst/>
          </a:prstGeom>
          <a:noFill/>
        </p:spPr>
        <p:txBody>
          <a:bodyPr wrap="none" rtlCol="0">
            <a:spAutoFit/>
          </a:bodyPr>
          <a:lstStyle/>
          <a:p>
            <a:r>
              <a:rPr kumimoji="1" lang="ja-JP" altLang="en-US" sz="1050" dirty="0"/>
              <a:t>②後</a:t>
            </a:r>
            <a:r>
              <a:rPr kumimoji="1" lang="en-US" altLang="ja-JP" sz="1050" dirty="0"/>
              <a:t>-7_</a:t>
            </a:r>
            <a:r>
              <a:rPr kumimoji="1" lang="ja-JP" altLang="en-US" sz="1050" dirty="0"/>
              <a:t>補足教材</a:t>
            </a:r>
            <a:r>
              <a:rPr kumimoji="1" lang="en-US" altLang="ja-JP" sz="1050" dirty="0"/>
              <a:t>(1)</a:t>
            </a:r>
            <a:endParaRPr kumimoji="1" lang="ja-JP" altLang="en-US"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補足教材_命を守る防災教育イラスト200300-5.jpg"/>
          <p:cNvPicPr>
            <a:picLocks noChangeAspect="1"/>
          </p:cNvPicPr>
          <p:nvPr/>
        </p:nvPicPr>
        <p:blipFill>
          <a:blip r:embed="rId2" cstate="print"/>
          <a:stretch>
            <a:fillRect/>
          </a:stretch>
        </p:blipFill>
        <p:spPr>
          <a:xfrm>
            <a:off x="0" y="393060"/>
            <a:ext cx="9144000" cy="6464941"/>
          </a:xfrm>
          <a:prstGeom prst="rect">
            <a:avLst/>
          </a:prstGeom>
        </p:spPr>
      </p:pic>
      <p:sp>
        <p:nvSpPr>
          <p:cNvPr id="3" name="テキスト ボックス 2"/>
          <p:cNvSpPr txBox="1"/>
          <p:nvPr/>
        </p:nvSpPr>
        <p:spPr>
          <a:xfrm>
            <a:off x="0" y="11018"/>
            <a:ext cx="1319592" cy="253916"/>
          </a:xfrm>
          <a:prstGeom prst="rect">
            <a:avLst/>
          </a:prstGeom>
          <a:noFill/>
        </p:spPr>
        <p:txBody>
          <a:bodyPr wrap="none" rtlCol="0">
            <a:spAutoFit/>
          </a:bodyPr>
          <a:lstStyle/>
          <a:p>
            <a:r>
              <a:rPr kumimoji="1" lang="ja-JP" altLang="en-US" sz="1050" dirty="0"/>
              <a:t>②後</a:t>
            </a:r>
            <a:r>
              <a:rPr kumimoji="1" lang="en-US" altLang="ja-JP" sz="1050" dirty="0"/>
              <a:t>-7_</a:t>
            </a:r>
            <a:r>
              <a:rPr kumimoji="1" lang="ja-JP" altLang="en-US" sz="1050" dirty="0"/>
              <a:t>補足教材</a:t>
            </a:r>
            <a:r>
              <a:rPr kumimoji="1" lang="en-US" altLang="ja-JP" sz="1050" dirty="0"/>
              <a:t>(2)</a:t>
            </a:r>
            <a:endParaRPr kumimoji="1" lang="ja-JP" alt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2AD7DE-EC25-8F60-545D-31293AE04022}"/>
              </a:ext>
            </a:extLst>
          </p:cNvPr>
          <p:cNvSpPr txBox="1"/>
          <p:nvPr/>
        </p:nvSpPr>
        <p:spPr>
          <a:xfrm>
            <a:off x="995914" y="831840"/>
            <a:ext cx="7474986" cy="4339650"/>
          </a:xfrm>
          <a:prstGeom prst="rect">
            <a:avLst/>
          </a:prstGeom>
          <a:noFill/>
        </p:spPr>
        <p:txBody>
          <a:bodyPr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問題）</a:t>
            </a:r>
            <a:endParaRPr kumimoji="1" lang="en-US" altLang="ja-JP" sz="3600" dirty="0">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  ひなん</a:t>
            </a:r>
            <a:endParaRPr lang="en-US" altLang="ja-JP" sz="24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大雨が降って避難するときに、</a:t>
            </a:r>
            <a:endParaRPr lang="en-US" altLang="ja-JP" sz="2400" dirty="0">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「どんな場所」に気を付けなけ</a:t>
            </a:r>
            <a:endParaRPr lang="en-US" altLang="ja-JP" sz="44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ればいけないでしょうか？</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6262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補足教材_命を守る防災教育イラスト200300-4.jpg"/>
          <p:cNvPicPr>
            <a:picLocks noChangeAspect="1"/>
          </p:cNvPicPr>
          <p:nvPr/>
        </p:nvPicPr>
        <p:blipFill>
          <a:blip r:embed="rId2" cstate="print"/>
          <a:stretch>
            <a:fillRect/>
          </a:stretch>
        </p:blipFill>
        <p:spPr>
          <a:xfrm>
            <a:off x="0" y="393060"/>
            <a:ext cx="9144000" cy="6464941"/>
          </a:xfrm>
          <a:prstGeom prst="rect">
            <a:avLst/>
          </a:prstGeom>
        </p:spPr>
      </p:pic>
      <p:sp>
        <p:nvSpPr>
          <p:cNvPr id="3" name="テキスト ボックス 2"/>
          <p:cNvSpPr txBox="1"/>
          <p:nvPr/>
        </p:nvSpPr>
        <p:spPr>
          <a:xfrm>
            <a:off x="0" y="11018"/>
            <a:ext cx="1319592" cy="253916"/>
          </a:xfrm>
          <a:prstGeom prst="rect">
            <a:avLst/>
          </a:prstGeom>
          <a:noFill/>
        </p:spPr>
        <p:txBody>
          <a:bodyPr wrap="none" rtlCol="0">
            <a:spAutoFit/>
          </a:bodyPr>
          <a:lstStyle/>
          <a:p>
            <a:r>
              <a:rPr kumimoji="1" lang="ja-JP" altLang="en-US" sz="1050" dirty="0"/>
              <a:t>②後</a:t>
            </a:r>
            <a:r>
              <a:rPr kumimoji="1" lang="en-US" altLang="ja-JP" sz="1050" dirty="0"/>
              <a:t>-7_</a:t>
            </a:r>
            <a:r>
              <a:rPr kumimoji="1" lang="ja-JP" altLang="en-US" sz="1050" dirty="0"/>
              <a:t>補足教材</a:t>
            </a:r>
            <a:r>
              <a:rPr kumimoji="1" lang="en-US" altLang="ja-JP" sz="1050" dirty="0"/>
              <a:t>(3)</a:t>
            </a:r>
            <a:endParaRPr kumimoji="1" lang="ja-JP" alt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6">
            <a:extLst>
              <a:ext uri="{FF2B5EF4-FFF2-40B4-BE49-F238E27FC236}">
                <a16:creationId xmlns:a16="http://schemas.microsoft.com/office/drawing/2014/main" id="{0DC397B9-11A1-4257-8699-81F3B4564517}"/>
              </a:ext>
            </a:extLst>
          </p:cNvPr>
          <p:cNvSpPr>
            <a:spLocks noChangeArrowheads="1"/>
          </p:cNvSpPr>
          <p:nvPr/>
        </p:nvSpPr>
        <p:spPr bwMode="auto">
          <a:xfrm>
            <a:off x="215153" y="521560"/>
            <a:ext cx="8670663" cy="574675"/>
          </a:xfrm>
          <a:prstGeom prst="roundRect">
            <a:avLst>
              <a:gd name="adj" fmla="val 16667"/>
            </a:avLst>
          </a:prstGeom>
          <a:solidFill>
            <a:srgbClr val="5B9BD5"/>
          </a:solidFill>
          <a:ln w="12700">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ja-JP" altLang="en-US" sz="2400" dirty="0">
                <a:latin typeface="HG丸ｺﾞｼｯｸM-PRO" pitchFamily="50" charset="-128"/>
                <a:ea typeface="HG丸ｺﾞｼｯｸM-PRO" pitchFamily="50" charset="-128"/>
              </a:rPr>
              <a:t>大雨のときの避難ルート</a:t>
            </a:r>
            <a:endParaRPr lang="ja-JP" altLang="en-US" sz="1286" dirty="0">
              <a:latin typeface="Arial" pitchFamily="34" charset="0"/>
              <a:ea typeface="ＭＳ Ｐゴシック" pitchFamily="50" charset="-128"/>
            </a:endParaRPr>
          </a:p>
        </p:txBody>
      </p:sp>
      <p:sp>
        <p:nvSpPr>
          <p:cNvPr id="18" name="テキスト ボックス 17">
            <a:extLst>
              <a:ext uri="{FF2B5EF4-FFF2-40B4-BE49-F238E27FC236}">
                <a16:creationId xmlns:a16="http://schemas.microsoft.com/office/drawing/2014/main" id="{3285FCF4-E321-4A14-AD7F-E5C583C589A7}"/>
              </a:ext>
            </a:extLst>
          </p:cNvPr>
          <p:cNvSpPr txBox="1"/>
          <p:nvPr/>
        </p:nvSpPr>
        <p:spPr>
          <a:xfrm>
            <a:off x="4718050" y="456727"/>
            <a:ext cx="670560" cy="261610"/>
          </a:xfrm>
          <a:prstGeom prst="rect">
            <a:avLst/>
          </a:prstGeom>
          <a:no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ひなん</a:t>
            </a:r>
          </a:p>
        </p:txBody>
      </p:sp>
      <p:pic>
        <p:nvPicPr>
          <p:cNvPr id="17" name="図 16"/>
          <p:cNvPicPr/>
          <p:nvPr/>
        </p:nvPicPr>
        <p:blipFill rotWithShape="1">
          <a:blip r:embed="rId2"/>
          <a:srcRect l="1530" r="2714"/>
          <a:stretch/>
        </p:blipFill>
        <p:spPr>
          <a:xfrm>
            <a:off x="72571" y="1979237"/>
            <a:ext cx="9013372" cy="4657097"/>
          </a:xfrm>
          <a:prstGeom prst="rect">
            <a:avLst/>
          </a:prstGeom>
        </p:spPr>
      </p:pic>
      <p:sp>
        <p:nvSpPr>
          <p:cNvPr id="8" name="Text Box 2"/>
          <p:cNvSpPr txBox="1">
            <a:spLocks noChangeArrowheads="1"/>
          </p:cNvSpPr>
          <p:nvPr/>
        </p:nvSpPr>
        <p:spPr bwMode="auto">
          <a:xfrm>
            <a:off x="9525" y="337409"/>
            <a:ext cx="2190750" cy="360363"/>
          </a:xfrm>
          <a:prstGeom prst="rect">
            <a:avLst/>
          </a:prstGeom>
          <a:solidFill>
            <a:srgbClr val="DEEAF6"/>
          </a:solidFill>
          <a:ln w="9525">
            <a:noFill/>
            <a:miter lim="800000"/>
            <a:headEnd/>
            <a:tailEnd/>
          </a:ln>
        </p:spPr>
        <p:txBody>
          <a:bodyPr vert="horz" wrap="square" lIns="74295" tIns="8890" rIns="74295" bIns="8890" numCol="1" anchor="t" anchorCtr="0" compatLnSpc="1">
            <a:prstTxWarp prst="textNoShape">
              <a:avLst/>
            </a:prstTxWarp>
          </a:bodyPr>
          <a:lstStyle/>
          <a:p>
            <a:pPr algn="ctr" fontAlgn="base">
              <a:lnSpc>
                <a:spcPct val="150000"/>
              </a:lnSpc>
              <a:spcBef>
                <a:spcPts val="450"/>
              </a:spcBef>
              <a:spcAft>
                <a:spcPts val="450"/>
              </a:spcAft>
            </a:pPr>
            <a:r>
              <a:rPr lang="ja-JP" altLang="en-US" sz="1200" b="1" dirty="0">
                <a:solidFill>
                  <a:srgbClr val="4BACC6"/>
                </a:solidFill>
                <a:latin typeface="ＭＳ ゴシック" pitchFamily="49" charset="-128"/>
                <a:ea typeface="ＭＳ ゴシック" pitchFamily="49" charset="-128"/>
              </a:rPr>
              <a:t>学習シート</a:t>
            </a:r>
            <a:endParaRPr lang="ja-JP" altLang="en-US" sz="1286" dirty="0">
              <a:latin typeface="Arial" pitchFamily="34" charset="0"/>
              <a:ea typeface="ＭＳ Ｐゴシック" pitchFamily="50" charset="-128"/>
            </a:endParaRPr>
          </a:p>
        </p:txBody>
      </p:sp>
      <p:sp>
        <p:nvSpPr>
          <p:cNvPr id="10" name="テキスト ボックス 9"/>
          <p:cNvSpPr txBox="1">
            <a:spLocks noChangeArrowheads="1"/>
          </p:cNvSpPr>
          <p:nvPr/>
        </p:nvSpPr>
        <p:spPr bwMode="auto">
          <a:xfrm>
            <a:off x="3645444" y="1890059"/>
            <a:ext cx="1971675" cy="627063"/>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ja-JP" altLang="en-US" sz="1400" dirty="0">
                <a:solidFill>
                  <a:srgbClr val="FF0000"/>
                </a:solidFill>
                <a:latin typeface="ＭＳ ゴシック" pitchFamily="49" charset="-128"/>
                <a:ea typeface="ＭＳ ゴシック" pitchFamily="49" charset="-128"/>
              </a:rPr>
              <a:t>避難所</a:t>
            </a:r>
            <a:endParaRPr lang="ja-JP" altLang="en-US" sz="1286" dirty="0">
              <a:latin typeface="Arial" pitchFamily="34" charset="0"/>
              <a:ea typeface="ＭＳ Ｐゴシック" pitchFamily="50" charset="-128"/>
            </a:endParaRPr>
          </a:p>
        </p:txBody>
      </p:sp>
      <p:sp>
        <p:nvSpPr>
          <p:cNvPr id="11" name="円/楕円 7"/>
          <p:cNvSpPr>
            <a:spLocks noChangeArrowheads="1"/>
          </p:cNvSpPr>
          <p:nvPr/>
        </p:nvSpPr>
        <p:spPr bwMode="auto">
          <a:xfrm>
            <a:off x="4120460" y="2182178"/>
            <a:ext cx="931862" cy="931862"/>
          </a:xfrm>
          <a:prstGeom prst="ellipse">
            <a:avLst/>
          </a:prstGeom>
          <a:noFill/>
          <a:ln w="28575">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ja-JP" altLang="en-US" sz="2520"/>
          </a:p>
        </p:txBody>
      </p:sp>
      <p:sp>
        <p:nvSpPr>
          <p:cNvPr id="12" name="円/楕円 4"/>
          <p:cNvSpPr>
            <a:spLocks noChangeArrowheads="1"/>
          </p:cNvSpPr>
          <p:nvPr/>
        </p:nvSpPr>
        <p:spPr bwMode="auto">
          <a:xfrm>
            <a:off x="2158888" y="4630233"/>
            <a:ext cx="698500" cy="698500"/>
          </a:xfrm>
          <a:prstGeom prst="ellipse">
            <a:avLst/>
          </a:prstGeom>
          <a:noFill/>
          <a:ln w="28575">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ja-JP" altLang="en-US" sz="2520"/>
          </a:p>
        </p:txBody>
      </p:sp>
      <p:sp>
        <p:nvSpPr>
          <p:cNvPr id="13" name="テキスト ボックス 8"/>
          <p:cNvSpPr txBox="1">
            <a:spLocks noChangeArrowheads="1"/>
          </p:cNvSpPr>
          <p:nvPr/>
        </p:nvSpPr>
        <p:spPr bwMode="auto">
          <a:xfrm>
            <a:off x="2174577" y="5364331"/>
            <a:ext cx="681038" cy="627063"/>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ja-JP" altLang="en-US" sz="1400" dirty="0">
                <a:solidFill>
                  <a:srgbClr val="FF0000"/>
                </a:solidFill>
                <a:latin typeface="ＭＳ ゴシック" pitchFamily="49" charset="-128"/>
                <a:ea typeface="ＭＳ ゴシック" pitchFamily="49" charset="-128"/>
              </a:rPr>
              <a:t>家</a:t>
            </a:r>
            <a:endParaRPr lang="ja-JP" altLang="en-US" sz="1286" dirty="0">
              <a:latin typeface="Arial" pitchFamily="34" charset="0"/>
              <a:ea typeface="ＭＳ Ｐゴシック" pitchFamily="50" charset="-128"/>
            </a:endParaRPr>
          </a:p>
        </p:txBody>
      </p:sp>
      <p:sp>
        <p:nvSpPr>
          <p:cNvPr id="20" name="テキスト ボックス 19">
            <a:extLst>
              <a:ext uri="{FF2B5EF4-FFF2-40B4-BE49-F238E27FC236}">
                <a16:creationId xmlns:a16="http://schemas.microsoft.com/office/drawing/2014/main" id="{0380E696-BC80-41F2-BE06-45ED4B22982B}"/>
              </a:ext>
            </a:extLst>
          </p:cNvPr>
          <p:cNvSpPr txBox="1"/>
          <p:nvPr/>
        </p:nvSpPr>
        <p:spPr>
          <a:xfrm>
            <a:off x="4343565" y="1803709"/>
            <a:ext cx="464655" cy="200055"/>
          </a:xfrm>
          <a:prstGeom prst="rect">
            <a:avLst/>
          </a:prstGeom>
          <a:noFill/>
        </p:spPr>
        <p:txBody>
          <a:bodyPr wrap="square" rtlCol="0">
            <a:spAutoFit/>
          </a:bodyPr>
          <a:lstStyle/>
          <a:p>
            <a:r>
              <a:rPr lang="ja-JP" altLang="en-US" sz="700" dirty="0">
                <a:solidFill>
                  <a:srgbClr val="FF0000"/>
                </a:solidFill>
                <a:latin typeface="ＭＳ ゴシック" panose="020B0609070205080204" pitchFamily="49" charset="-128"/>
                <a:ea typeface="ＭＳ ゴシック" panose="020B0609070205080204" pitchFamily="49" charset="-128"/>
              </a:rPr>
              <a:t>ひなん</a:t>
            </a:r>
          </a:p>
        </p:txBody>
      </p:sp>
      <p:grpSp>
        <p:nvGrpSpPr>
          <p:cNvPr id="21" name="グループ化 20">
            <a:extLst>
              <a:ext uri="{FF2B5EF4-FFF2-40B4-BE49-F238E27FC236}">
                <a16:creationId xmlns:a16="http://schemas.microsoft.com/office/drawing/2014/main" id="{D921D708-1825-42E1-BB3A-85A0A1609530}"/>
              </a:ext>
            </a:extLst>
          </p:cNvPr>
          <p:cNvGrpSpPr/>
          <p:nvPr/>
        </p:nvGrpSpPr>
        <p:grpSpPr>
          <a:xfrm>
            <a:off x="0" y="1050488"/>
            <a:ext cx="8991600" cy="580607"/>
            <a:chOff x="0" y="1050486"/>
            <a:chExt cx="8991600" cy="580607"/>
          </a:xfrm>
        </p:grpSpPr>
        <p:sp>
          <p:nvSpPr>
            <p:cNvPr id="22" name="Rectangle 4">
              <a:extLst>
                <a:ext uri="{FF2B5EF4-FFF2-40B4-BE49-F238E27FC236}">
                  <a16:creationId xmlns:a16="http://schemas.microsoft.com/office/drawing/2014/main" id="{4B16E19A-480F-4131-874D-F3267BB5B84B}"/>
                </a:ext>
              </a:extLst>
            </p:cNvPr>
            <p:cNvSpPr>
              <a:spLocks noChangeArrowheads="1"/>
            </p:cNvSpPr>
            <p:nvPr/>
          </p:nvSpPr>
          <p:spPr bwMode="auto">
            <a:xfrm>
              <a:off x="0" y="1112105"/>
              <a:ext cx="8991600" cy="51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7804" fontAlgn="base">
                <a:spcBef>
                  <a:spcPct val="0"/>
                </a:spcBef>
                <a:spcAft>
                  <a:spcPct val="0"/>
                </a:spcAft>
              </a:pPr>
              <a:r>
                <a:rPr lang="ja-JP" altLang="en-US" sz="1050" dirty="0">
                  <a:latin typeface="HG丸ｺﾞｼｯｸM-PRO" pitchFamily="50" charset="-128"/>
                  <a:ea typeface="HG丸ｺﾞｼｯｸM-PRO" pitchFamily="50" charset="-128"/>
                  <a:cs typeface="Times New Roman" pitchFamily="18" charset="0"/>
                </a:rPr>
                <a:t>台風などの大雨のときには、避難をしなければならないことがあります。避難するときには、なるべく安全なルートを選ぶことが必要です。</a:t>
              </a:r>
              <a:endParaRPr lang="ja-JP" altLang="en-US" sz="500" dirty="0">
                <a:latin typeface="HG丸ｺﾞｼｯｸM-PRO" pitchFamily="50" charset="-128"/>
                <a:ea typeface="HG丸ｺﾞｼｯｸM-PRO" pitchFamily="50" charset="-128"/>
              </a:endParaRPr>
            </a:p>
            <a:p>
              <a:pPr indent="177804" eaLnBrk="0" fontAlgn="base" hangingPunct="0">
                <a:lnSpc>
                  <a:spcPct val="200000"/>
                </a:lnSpc>
                <a:spcBef>
                  <a:spcPct val="0"/>
                </a:spcBef>
                <a:spcAft>
                  <a:spcPct val="0"/>
                </a:spcAft>
              </a:pPr>
              <a:r>
                <a:rPr lang="ja-JP" altLang="en-US" sz="1050" dirty="0">
                  <a:latin typeface="HG丸ｺﾞｼｯｸM-PRO" pitchFamily="50" charset="-128"/>
                  <a:ea typeface="HG丸ｺﾞｼｯｸM-PRO" pitchFamily="50" charset="-128"/>
                  <a:cs typeface="Times New Roman" pitchFamily="18" charset="0"/>
                </a:rPr>
                <a:t>避難するときに危険な場所に</a:t>
              </a:r>
              <a:r>
                <a:rPr lang="en-US" altLang="ja-JP" sz="1050" dirty="0">
                  <a:latin typeface="HG丸ｺﾞｼｯｸM-PRO" pitchFamily="50" charset="-128"/>
                  <a:ea typeface="HG丸ｺﾞｼｯｸM-PRO" pitchFamily="50" charset="-128"/>
                  <a:cs typeface="Times New Roman" pitchFamily="18" charset="0"/>
                </a:rPr>
                <a:t>×</a:t>
              </a:r>
              <a:r>
                <a:rPr lang="ja-JP" altLang="en-US" sz="1050" dirty="0">
                  <a:latin typeface="HG丸ｺﾞｼｯｸM-PRO" pitchFamily="50" charset="-128"/>
                  <a:ea typeface="HG丸ｺﾞｼｯｸM-PRO" pitchFamily="50" charset="-128"/>
                  <a:cs typeface="Times New Roman" pitchFamily="18" charset="0"/>
                </a:rPr>
                <a:t>印をつけて、イラストの「家」から「避難所」まで安全な避難ルートを考えて、線で結びましょう。</a:t>
              </a:r>
              <a:endParaRPr lang="ja-JP" altLang="en-US" sz="1200" dirty="0">
                <a:latin typeface="HG丸ｺﾞｼｯｸM-PRO" pitchFamily="50" charset="-128"/>
                <a:ea typeface="HG丸ｺﾞｼｯｸM-PRO" pitchFamily="50" charset="-128"/>
              </a:endParaRPr>
            </a:p>
          </p:txBody>
        </p:sp>
        <p:sp>
          <p:nvSpPr>
            <p:cNvPr id="23" name="テキスト ボックス 22">
              <a:extLst>
                <a:ext uri="{FF2B5EF4-FFF2-40B4-BE49-F238E27FC236}">
                  <a16:creationId xmlns:a16="http://schemas.microsoft.com/office/drawing/2014/main" id="{A3979A54-88EA-4EF6-84B3-4BF8E58E2082}"/>
                </a:ext>
              </a:extLst>
            </p:cNvPr>
            <p:cNvSpPr txBox="1"/>
            <p:nvPr/>
          </p:nvSpPr>
          <p:spPr>
            <a:xfrm>
              <a:off x="1945189" y="1050486"/>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24" name="テキスト ボックス 23">
              <a:extLst>
                <a:ext uri="{FF2B5EF4-FFF2-40B4-BE49-F238E27FC236}">
                  <a16:creationId xmlns:a16="http://schemas.microsoft.com/office/drawing/2014/main" id="{EF223CBC-B275-4617-AB3E-C2A4EA66B6F8}"/>
                </a:ext>
              </a:extLst>
            </p:cNvPr>
            <p:cNvSpPr txBox="1"/>
            <p:nvPr/>
          </p:nvSpPr>
          <p:spPr>
            <a:xfrm>
              <a:off x="4597400" y="1050788"/>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25" name="テキスト ボックス 24">
              <a:extLst>
                <a:ext uri="{FF2B5EF4-FFF2-40B4-BE49-F238E27FC236}">
                  <a16:creationId xmlns:a16="http://schemas.microsoft.com/office/drawing/2014/main" id="{4E8565BA-1450-4A46-864B-1DEC67CBC612}"/>
                </a:ext>
              </a:extLst>
            </p:cNvPr>
            <p:cNvSpPr txBox="1"/>
            <p:nvPr/>
          </p:nvSpPr>
          <p:spPr>
            <a:xfrm>
              <a:off x="204390" y="1313201"/>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26" name="テキスト ボックス 25">
              <a:extLst>
                <a:ext uri="{FF2B5EF4-FFF2-40B4-BE49-F238E27FC236}">
                  <a16:creationId xmlns:a16="http://schemas.microsoft.com/office/drawing/2014/main" id="{84115137-EB46-4BE1-B3D3-EA9FC6515043}"/>
                </a:ext>
              </a:extLst>
            </p:cNvPr>
            <p:cNvSpPr txBox="1"/>
            <p:nvPr/>
          </p:nvSpPr>
          <p:spPr>
            <a:xfrm>
              <a:off x="4338267" y="1308860"/>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27" name="テキスト ボックス 26">
              <a:extLst>
                <a:ext uri="{FF2B5EF4-FFF2-40B4-BE49-F238E27FC236}">
                  <a16:creationId xmlns:a16="http://schemas.microsoft.com/office/drawing/2014/main" id="{DCDAFDAE-CE10-4715-B0C0-4D6D7098B3D0}"/>
                </a:ext>
              </a:extLst>
            </p:cNvPr>
            <p:cNvSpPr txBox="1"/>
            <p:nvPr/>
          </p:nvSpPr>
          <p:spPr>
            <a:xfrm>
              <a:off x="5511797" y="1315210"/>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grpSp>
      <p:sp>
        <p:nvSpPr>
          <p:cNvPr id="3" name="テキスト ボックス 2"/>
          <p:cNvSpPr txBox="1"/>
          <p:nvPr/>
        </p:nvSpPr>
        <p:spPr>
          <a:xfrm>
            <a:off x="0" y="11018"/>
            <a:ext cx="713657" cy="253916"/>
          </a:xfrm>
          <a:prstGeom prst="rect">
            <a:avLst/>
          </a:prstGeom>
          <a:noFill/>
        </p:spPr>
        <p:txBody>
          <a:bodyPr wrap="none" rtlCol="0">
            <a:spAutoFit/>
          </a:bodyPr>
          <a:lstStyle/>
          <a:p>
            <a:r>
              <a:rPr kumimoji="1" lang="ja-JP" altLang="en-US" sz="1050" dirty="0"/>
              <a:t>②</a:t>
            </a:r>
            <a:r>
              <a:rPr lang="ja-JP" altLang="en-US" sz="1050" dirty="0"/>
              <a:t>後</a:t>
            </a:r>
            <a:r>
              <a:rPr kumimoji="1" lang="en-US" altLang="ja-JP" sz="1050" dirty="0"/>
              <a:t>-1(1)</a:t>
            </a:r>
            <a:endParaRPr kumimoji="1" lang="ja-JP" altLang="en-US" sz="1050" dirty="0"/>
          </a:p>
        </p:txBody>
      </p:sp>
    </p:spTree>
    <p:extLst>
      <p:ext uri="{BB962C8B-B14F-4D97-AF65-F5344CB8AC3E}">
        <p14:creationId xmlns:p14="http://schemas.microsoft.com/office/powerpoint/2010/main" val="259417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p:nvPr/>
        </p:nvPicPr>
        <p:blipFill rotWithShape="1">
          <a:blip r:embed="rId2" cstate="print">
            <a:extLst>
              <a:ext uri="{28A0092B-C50C-407E-A947-70E740481C1C}">
                <a14:useLocalDpi xmlns:a14="http://schemas.microsoft.com/office/drawing/2010/main" val="0"/>
              </a:ext>
            </a:extLst>
          </a:blip>
          <a:srcRect l="2094" r="3178"/>
          <a:stretch/>
        </p:blipFill>
        <p:spPr>
          <a:xfrm>
            <a:off x="130630" y="1802322"/>
            <a:ext cx="8860971" cy="4628097"/>
          </a:xfrm>
          <a:prstGeom prst="rect">
            <a:avLst/>
          </a:prstGeom>
        </p:spPr>
      </p:pic>
      <p:cxnSp>
        <p:nvCxnSpPr>
          <p:cNvPr id="32" name="直線コネクタ 31"/>
          <p:cNvCxnSpPr/>
          <p:nvPr/>
        </p:nvCxnSpPr>
        <p:spPr>
          <a:xfrm flipV="1">
            <a:off x="2603502" y="1888580"/>
            <a:ext cx="0" cy="11765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角丸四角形 6"/>
          <p:cNvSpPr>
            <a:spLocks noChangeArrowheads="1"/>
          </p:cNvSpPr>
          <p:nvPr/>
        </p:nvSpPr>
        <p:spPr bwMode="auto">
          <a:xfrm>
            <a:off x="215153" y="521560"/>
            <a:ext cx="8670663" cy="574675"/>
          </a:xfrm>
          <a:prstGeom prst="roundRect">
            <a:avLst>
              <a:gd name="adj" fmla="val 16667"/>
            </a:avLst>
          </a:prstGeom>
          <a:solidFill>
            <a:srgbClr val="5B9BD5"/>
          </a:solidFill>
          <a:ln w="12700">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ja-JP" altLang="en-US" sz="2400" dirty="0">
                <a:latin typeface="HG丸ｺﾞｼｯｸM-PRO" pitchFamily="50" charset="-128"/>
                <a:ea typeface="HG丸ｺﾞｼｯｸM-PRO" pitchFamily="50" charset="-128"/>
              </a:rPr>
              <a:t>大雨のときの避難ルート</a:t>
            </a:r>
            <a:endParaRPr lang="ja-JP" altLang="en-US" sz="1286" dirty="0">
              <a:latin typeface="Arial" pitchFamily="34" charset="0"/>
              <a:ea typeface="ＭＳ Ｐゴシック" pitchFamily="50" charset="-128"/>
            </a:endParaRPr>
          </a:p>
        </p:txBody>
      </p:sp>
      <p:sp>
        <p:nvSpPr>
          <p:cNvPr id="11" name="Text Box 2"/>
          <p:cNvSpPr txBox="1">
            <a:spLocks noChangeArrowheads="1"/>
          </p:cNvSpPr>
          <p:nvPr/>
        </p:nvSpPr>
        <p:spPr bwMode="auto">
          <a:xfrm>
            <a:off x="9525" y="337409"/>
            <a:ext cx="2190750" cy="360363"/>
          </a:xfrm>
          <a:prstGeom prst="rect">
            <a:avLst/>
          </a:prstGeom>
          <a:solidFill>
            <a:srgbClr val="DEEAF6"/>
          </a:solidFill>
          <a:ln w="9525">
            <a:noFill/>
            <a:miter lim="800000"/>
            <a:headEnd/>
            <a:tailEnd/>
          </a:ln>
        </p:spPr>
        <p:txBody>
          <a:bodyPr vert="horz" wrap="square" lIns="74295" tIns="8890" rIns="74295" bIns="8890" numCol="1" anchor="t" anchorCtr="0" compatLnSpc="1">
            <a:prstTxWarp prst="textNoShape">
              <a:avLst/>
            </a:prstTxWarp>
          </a:bodyPr>
          <a:lstStyle/>
          <a:p>
            <a:pPr algn="ctr" fontAlgn="base">
              <a:lnSpc>
                <a:spcPct val="150000"/>
              </a:lnSpc>
              <a:spcBef>
                <a:spcPts val="450"/>
              </a:spcBef>
              <a:spcAft>
                <a:spcPts val="450"/>
              </a:spcAft>
            </a:pPr>
            <a:r>
              <a:rPr lang="ja-JP" altLang="en-US" sz="1200" b="1" dirty="0">
                <a:solidFill>
                  <a:srgbClr val="4BACC6"/>
                </a:solidFill>
                <a:latin typeface="ＭＳ ゴシック" pitchFamily="49" charset="-128"/>
                <a:ea typeface="ＭＳ ゴシック" pitchFamily="49" charset="-128"/>
              </a:rPr>
              <a:t>学習シート</a:t>
            </a:r>
            <a:endParaRPr lang="ja-JP" altLang="en-US" sz="1286" dirty="0">
              <a:latin typeface="Arial" pitchFamily="34" charset="0"/>
              <a:ea typeface="ＭＳ Ｐゴシック" pitchFamily="50" charset="-128"/>
            </a:endParaRPr>
          </a:p>
        </p:txBody>
      </p:sp>
      <p:grpSp>
        <p:nvGrpSpPr>
          <p:cNvPr id="4" name="グループ化 3"/>
          <p:cNvGrpSpPr/>
          <p:nvPr/>
        </p:nvGrpSpPr>
        <p:grpSpPr>
          <a:xfrm>
            <a:off x="506789" y="1704634"/>
            <a:ext cx="8320023" cy="4823470"/>
            <a:chOff x="-842962" y="340678"/>
            <a:chExt cx="10829925" cy="6278567"/>
          </a:xfrm>
        </p:grpSpPr>
        <p:sp>
          <p:nvSpPr>
            <p:cNvPr id="13" name="円/楕円 12"/>
            <p:cNvSpPr/>
            <p:nvPr/>
          </p:nvSpPr>
          <p:spPr>
            <a:xfrm>
              <a:off x="1409383" y="3920808"/>
              <a:ext cx="699135" cy="699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sp>
          <p:nvSpPr>
            <p:cNvPr id="14" name="円/楕円 13"/>
            <p:cNvSpPr/>
            <p:nvPr/>
          </p:nvSpPr>
          <p:spPr>
            <a:xfrm>
              <a:off x="3955733" y="893763"/>
              <a:ext cx="932180" cy="9321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sp>
          <p:nvSpPr>
            <p:cNvPr id="15" name="テキスト ボックス 11"/>
            <p:cNvSpPr txBox="1"/>
            <p:nvPr/>
          </p:nvSpPr>
          <p:spPr>
            <a:xfrm>
              <a:off x="1277302" y="4620110"/>
              <a:ext cx="680720" cy="627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ja-JP" altLang="en-US" sz="1050" kern="100" dirty="0">
                  <a:solidFill>
                    <a:srgbClr val="FF0000"/>
                  </a:solidFill>
                  <a:ea typeface="ＭＳ ゴシック" panose="020B0609070205080204" pitchFamily="49" charset="-128"/>
                  <a:cs typeface="Times New Roman" panose="02020603050405020304" pitchFamily="18" charset="0"/>
                </a:rPr>
                <a:t>家</a:t>
              </a:r>
              <a:endParaRPr lang="ja-JP" altLang="en-US" sz="800" kern="100" dirty="0">
                <a:ea typeface="ＭＳ 明朝" panose="02020609040205080304" pitchFamily="17" charset="-128"/>
                <a:cs typeface="Times New Roman" panose="02020603050405020304" pitchFamily="18" charset="0"/>
              </a:endParaRPr>
            </a:p>
          </p:txBody>
        </p:sp>
        <p:sp>
          <p:nvSpPr>
            <p:cNvPr id="16" name="テキスト ボックス 14"/>
            <p:cNvSpPr txBox="1"/>
            <p:nvPr/>
          </p:nvSpPr>
          <p:spPr>
            <a:xfrm>
              <a:off x="3462765" y="441932"/>
              <a:ext cx="1971675" cy="436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ja-JP" altLang="en-US" sz="1050" kern="100" dirty="0">
                  <a:solidFill>
                    <a:srgbClr val="FF0000"/>
                  </a:solidFill>
                  <a:ea typeface="ＭＳ ゴシック" panose="020B0609070205080204" pitchFamily="49" charset="-128"/>
                  <a:cs typeface="Times New Roman" panose="02020603050405020304" pitchFamily="18" charset="0"/>
                </a:rPr>
                <a:t>避難所</a:t>
              </a:r>
              <a:endParaRPr lang="ja-JP" altLang="en-US" sz="800" kern="100" dirty="0">
                <a:ea typeface="ＭＳ 明朝" panose="02020609040205080304" pitchFamily="17" charset="-128"/>
                <a:cs typeface="Times New Roman" panose="02020603050405020304" pitchFamily="18" charset="0"/>
              </a:endParaRPr>
            </a:p>
          </p:txBody>
        </p:sp>
        <p:sp>
          <p:nvSpPr>
            <p:cNvPr id="17" name="円/楕円 16"/>
            <p:cNvSpPr/>
            <p:nvPr/>
          </p:nvSpPr>
          <p:spPr>
            <a:xfrm>
              <a:off x="1286193" y="2086293"/>
              <a:ext cx="1200150" cy="96012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sp>
          <p:nvSpPr>
            <p:cNvPr id="19" name="円/楕円 18"/>
            <p:cNvSpPr/>
            <p:nvPr/>
          </p:nvSpPr>
          <p:spPr>
            <a:xfrm>
              <a:off x="-54292" y="2721293"/>
              <a:ext cx="1200150" cy="96012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sp>
          <p:nvSpPr>
            <p:cNvPr id="20" name="テキスト ボックス 26"/>
            <p:cNvSpPr txBox="1"/>
            <p:nvPr/>
          </p:nvSpPr>
          <p:spPr>
            <a:xfrm>
              <a:off x="-842962" y="4802823"/>
              <a:ext cx="1851660" cy="794385"/>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just"/>
              <a:r>
                <a:rPr lang="ja-JP" altLang="en-US" sz="800" kern="100" dirty="0">
                  <a:solidFill>
                    <a:srgbClr val="0070C0"/>
                  </a:solidFill>
                  <a:ea typeface="ＭＳ ゴシック" panose="020B0609070205080204" pitchFamily="49" charset="-128"/>
                  <a:cs typeface="Times New Roman" panose="02020603050405020304" pitchFamily="18" charset="0"/>
                </a:rPr>
                <a:t>避難のときには川や水路には近づいてはいけません。橋をわたらないルートを選びます。</a:t>
              </a:r>
              <a:endParaRPr lang="ja-JP" altLang="en-US" sz="800" kern="100" dirty="0">
                <a:ea typeface="ＭＳ 明朝" panose="02020609040205080304" pitchFamily="17" charset="-128"/>
                <a:cs typeface="Times New Roman" panose="02020603050405020304" pitchFamily="18" charset="0"/>
              </a:endParaRPr>
            </a:p>
          </p:txBody>
        </p:sp>
        <p:sp>
          <p:nvSpPr>
            <p:cNvPr id="21" name="テキスト ボックス 27"/>
            <p:cNvSpPr txBox="1"/>
            <p:nvPr/>
          </p:nvSpPr>
          <p:spPr>
            <a:xfrm>
              <a:off x="1890713" y="5574984"/>
              <a:ext cx="2228850" cy="636095"/>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just"/>
              <a:r>
                <a:rPr lang="ja-JP" altLang="en-US" sz="800" kern="100" dirty="0">
                  <a:solidFill>
                    <a:srgbClr val="0070C0"/>
                  </a:solidFill>
                  <a:ea typeface="ＭＳ ゴシック" panose="020B0609070205080204" pitchFamily="49" charset="-128"/>
                  <a:cs typeface="Times New Roman" panose="02020603050405020304" pitchFamily="18" charset="0"/>
                </a:rPr>
                <a:t>土地が低いところは水に浸かってしまうことがあります。高いところを通るルートを選びます。</a:t>
              </a:r>
              <a:endParaRPr lang="ja-JP" altLang="en-US" sz="800" kern="100" dirty="0">
                <a:ea typeface="ＭＳ 明朝" panose="02020609040205080304" pitchFamily="17" charset="-128"/>
                <a:cs typeface="Times New Roman" panose="02020603050405020304" pitchFamily="18" charset="0"/>
              </a:endParaRPr>
            </a:p>
          </p:txBody>
        </p:sp>
        <p:sp>
          <p:nvSpPr>
            <p:cNvPr id="22" name="円/楕円 21"/>
            <p:cNvSpPr/>
            <p:nvPr/>
          </p:nvSpPr>
          <p:spPr>
            <a:xfrm>
              <a:off x="3130868" y="3654743"/>
              <a:ext cx="1061720" cy="84899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sp>
          <p:nvSpPr>
            <p:cNvPr id="23" name="フリーフォーム 22"/>
            <p:cNvSpPr/>
            <p:nvPr/>
          </p:nvSpPr>
          <p:spPr>
            <a:xfrm>
              <a:off x="1580198" y="1782128"/>
              <a:ext cx="2606675" cy="2837815"/>
            </a:xfrm>
            <a:custGeom>
              <a:avLst/>
              <a:gdLst>
                <a:gd name="connsiteX0" fmla="*/ 377190 w 2480310"/>
                <a:gd name="connsiteY0" fmla="*/ 2708910 h 2777490"/>
                <a:gd name="connsiteX1" fmla="*/ 468630 w 2480310"/>
                <a:gd name="connsiteY1" fmla="*/ 2777490 h 2777490"/>
                <a:gd name="connsiteX2" fmla="*/ 742950 w 2480310"/>
                <a:gd name="connsiteY2" fmla="*/ 2571750 h 2777490"/>
                <a:gd name="connsiteX3" fmla="*/ 0 w 2480310"/>
                <a:gd name="connsiteY3" fmla="*/ 2023110 h 2777490"/>
                <a:gd name="connsiteX4" fmla="*/ 765810 w 2480310"/>
                <a:gd name="connsiteY4" fmla="*/ 1805940 h 2777490"/>
                <a:gd name="connsiteX5" fmla="*/ 1554480 w 2480310"/>
                <a:gd name="connsiteY5" fmla="*/ 1668780 h 2777490"/>
                <a:gd name="connsiteX6" fmla="*/ 994410 w 2480310"/>
                <a:gd name="connsiteY6" fmla="*/ 1223010 h 2777490"/>
                <a:gd name="connsiteX7" fmla="*/ 1783080 w 2480310"/>
                <a:gd name="connsiteY7" fmla="*/ 994410 h 2777490"/>
                <a:gd name="connsiteX8" fmla="*/ 1257300 w 2480310"/>
                <a:gd name="connsiteY8" fmla="*/ 628650 h 2777490"/>
                <a:gd name="connsiteX9" fmla="*/ 1543050 w 2480310"/>
                <a:gd name="connsiteY9" fmla="*/ 491490 h 2777490"/>
                <a:gd name="connsiteX10" fmla="*/ 1965960 w 2480310"/>
                <a:gd name="connsiteY10" fmla="*/ 102870 h 2777490"/>
                <a:gd name="connsiteX11" fmla="*/ 2480310 w 2480310"/>
                <a:gd name="connsiteY11" fmla="*/ 0 h 2777490"/>
                <a:gd name="connsiteX0" fmla="*/ 377190 w 2607004"/>
                <a:gd name="connsiteY0" fmla="*/ 2769503 h 2838083"/>
                <a:gd name="connsiteX1" fmla="*/ 468630 w 2607004"/>
                <a:gd name="connsiteY1" fmla="*/ 2838083 h 2838083"/>
                <a:gd name="connsiteX2" fmla="*/ 742950 w 2607004"/>
                <a:gd name="connsiteY2" fmla="*/ 2632343 h 2838083"/>
                <a:gd name="connsiteX3" fmla="*/ 0 w 2607004"/>
                <a:gd name="connsiteY3" fmla="*/ 2083703 h 2838083"/>
                <a:gd name="connsiteX4" fmla="*/ 765810 w 2607004"/>
                <a:gd name="connsiteY4" fmla="*/ 1866533 h 2838083"/>
                <a:gd name="connsiteX5" fmla="*/ 1554480 w 2607004"/>
                <a:gd name="connsiteY5" fmla="*/ 1729373 h 2838083"/>
                <a:gd name="connsiteX6" fmla="*/ 994410 w 2607004"/>
                <a:gd name="connsiteY6" fmla="*/ 1283603 h 2838083"/>
                <a:gd name="connsiteX7" fmla="*/ 1783080 w 2607004"/>
                <a:gd name="connsiteY7" fmla="*/ 1055003 h 2838083"/>
                <a:gd name="connsiteX8" fmla="*/ 1257300 w 2607004"/>
                <a:gd name="connsiteY8" fmla="*/ 689243 h 2838083"/>
                <a:gd name="connsiteX9" fmla="*/ 1543050 w 2607004"/>
                <a:gd name="connsiteY9" fmla="*/ 552083 h 2838083"/>
                <a:gd name="connsiteX10" fmla="*/ 1965960 w 2607004"/>
                <a:gd name="connsiteY10" fmla="*/ 163463 h 2838083"/>
                <a:gd name="connsiteX11" fmla="*/ 2607004 w 2607004"/>
                <a:gd name="connsiteY11" fmla="*/ 0 h 2838083"/>
                <a:gd name="connsiteX0" fmla="*/ 377190 w 2607004"/>
                <a:gd name="connsiteY0" fmla="*/ 2769503 h 2838083"/>
                <a:gd name="connsiteX1" fmla="*/ 468630 w 2607004"/>
                <a:gd name="connsiteY1" fmla="*/ 2838083 h 2838083"/>
                <a:gd name="connsiteX2" fmla="*/ 742950 w 2607004"/>
                <a:gd name="connsiteY2" fmla="*/ 2632343 h 2838083"/>
                <a:gd name="connsiteX3" fmla="*/ 0 w 2607004"/>
                <a:gd name="connsiteY3" fmla="*/ 2083703 h 2838083"/>
                <a:gd name="connsiteX4" fmla="*/ 765810 w 2607004"/>
                <a:gd name="connsiteY4" fmla="*/ 1866533 h 2838083"/>
                <a:gd name="connsiteX5" fmla="*/ 1554480 w 2607004"/>
                <a:gd name="connsiteY5" fmla="*/ 1729373 h 2838083"/>
                <a:gd name="connsiteX6" fmla="*/ 994410 w 2607004"/>
                <a:gd name="connsiteY6" fmla="*/ 1283603 h 2838083"/>
                <a:gd name="connsiteX7" fmla="*/ 1783080 w 2607004"/>
                <a:gd name="connsiteY7" fmla="*/ 1055003 h 2838083"/>
                <a:gd name="connsiteX8" fmla="*/ 1257300 w 2607004"/>
                <a:gd name="connsiteY8" fmla="*/ 689243 h 2838083"/>
                <a:gd name="connsiteX9" fmla="*/ 1543050 w 2607004"/>
                <a:gd name="connsiteY9" fmla="*/ 552083 h 2838083"/>
                <a:gd name="connsiteX10" fmla="*/ 1735667 w 2607004"/>
                <a:gd name="connsiteY10" fmla="*/ 397933 h 2838083"/>
                <a:gd name="connsiteX11" fmla="*/ 1965960 w 2607004"/>
                <a:gd name="connsiteY11" fmla="*/ 163463 h 2838083"/>
                <a:gd name="connsiteX12" fmla="*/ 2607004 w 2607004"/>
                <a:gd name="connsiteY12" fmla="*/ 0 h 2838083"/>
                <a:gd name="connsiteX0" fmla="*/ 377190 w 2607004"/>
                <a:gd name="connsiteY0" fmla="*/ 2769503 h 2838083"/>
                <a:gd name="connsiteX1" fmla="*/ 468630 w 2607004"/>
                <a:gd name="connsiteY1" fmla="*/ 2838083 h 2838083"/>
                <a:gd name="connsiteX2" fmla="*/ 742950 w 2607004"/>
                <a:gd name="connsiteY2" fmla="*/ 2632343 h 2838083"/>
                <a:gd name="connsiteX3" fmla="*/ 0 w 2607004"/>
                <a:gd name="connsiteY3" fmla="*/ 2083703 h 2838083"/>
                <a:gd name="connsiteX4" fmla="*/ 765810 w 2607004"/>
                <a:gd name="connsiteY4" fmla="*/ 1866533 h 2838083"/>
                <a:gd name="connsiteX5" fmla="*/ 1554480 w 2607004"/>
                <a:gd name="connsiteY5" fmla="*/ 1729373 h 2838083"/>
                <a:gd name="connsiteX6" fmla="*/ 994410 w 2607004"/>
                <a:gd name="connsiteY6" fmla="*/ 1283603 h 2838083"/>
                <a:gd name="connsiteX7" fmla="*/ 1783080 w 2607004"/>
                <a:gd name="connsiteY7" fmla="*/ 1055003 h 2838083"/>
                <a:gd name="connsiteX8" fmla="*/ 1257300 w 2607004"/>
                <a:gd name="connsiteY8" fmla="*/ 689243 h 2838083"/>
                <a:gd name="connsiteX9" fmla="*/ 1543050 w 2607004"/>
                <a:gd name="connsiteY9" fmla="*/ 552083 h 2838083"/>
                <a:gd name="connsiteX10" fmla="*/ 1701796 w 2607004"/>
                <a:gd name="connsiteY10" fmla="*/ 372530 h 2838083"/>
                <a:gd name="connsiteX11" fmla="*/ 1965960 w 2607004"/>
                <a:gd name="connsiteY11" fmla="*/ 163463 h 2838083"/>
                <a:gd name="connsiteX12" fmla="*/ 2607004 w 2607004"/>
                <a:gd name="connsiteY12" fmla="*/ 0 h 2838083"/>
                <a:gd name="connsiteX0" fmla="*/ 377190 w 2607004"/>
                <a:gd name="connsiteY0" fmla="*/ 2769503 h 2838083"/>
                <a:gd name="connsiteX1" fmla="*/ 468630 w 2607004"/>
                <a:gd name="connsiteY1" fmla="*/ 2838083 h 2838083"/>
                <a:gd name="connsiteX2" fmla="*/ 742950 w 2607004"/>
                <a:gd name="connsiteY2" fmla="*/ 2632343 h 2838083"/>
                <a:gd name="connsiteX3" fmla="*/ 0 w 2607004"/>
                <a:gd name="connsiteY3" fmla="*/ 2083703 h 2838083"/>
                <a:gd name="connsiteX4" fmla="*/ 765810 w 2607004"/>
                <a:gd name="connsiteY4" fmla="*/ 1866533 h 2838083"/>
                <a:gd name="connsiteX5" fmla="*/ 1554480 w 2607004"/>
                <a:gd name="connsiteY5" fmla="*/ 1729373 h 2838083"/>
                <a:gd name="connsiteX6" fmla="*/ 994410 w 2607004"/>
                <a:gd name="connsiteY6" fmla="*/ 1283603 h 2838083"/>
                <a:gd name="connsiteX7" fmla="*/ 1783080 w 2607004"/>
                <a:gd name="connsiteY7" fmla="*/ 1055003 h 2838083"/>
                <a:gd name="connsiteX8" fmla="*/ 1257300 w 2607004"/>
                <a:gd name="connsiteY8" fmla="*/ 689243 h 2838083"/>
                <a:gd name="connsiteX9" fmla="*/ 1475308 w 2607004"/>
                <a:gd name="connsiteY9" fmla="*/ 577486 h 2838083"/>
                <a:gd name="connsiteX10" fmla="*/ 1701796 w 2607004"/>
                <a:gd name="connsiteY10" fmla="*/ 372530 h 2838083"/>
                <a:gd name="connsiteX11" fmla="*/ 1965960 w 2607004"/>
                <a:gd name="connsiteY11" fmla="*/ 163463 h 2838083"/>
                <a:gd name="connsiteX12" fmla="*/ 2607004 w 2607004"/>
                <a:gd name="connsiteY12" fmla="*/ 0 h 283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7004" h="2838083">
                  <a:moveTo>
                    <a:pt x="377190" y="2769503"/>
                  </a:moveTo>
                  <a:lnTo>
                    <a:pt x="468630" y="2838083"/>
                  </a:lnTo>
                  <a:lnTo>
                    <a:pt x="742950" y="2632343"/>
                  </a:lnTo>
                  <a:lnTo>
                    <a:pt x="0" y="2083703"/>
                  </a:lnTo>
                  <a:lnTo>
                    <a:pt x="765810" y="1866533"/>
                  </a:lnTo>
                  <a:lnTo>
                    <a:pt x="1554480" y="1729373"/>
                  </a:lnTo>
                  <a:lnTo>
                    <a:pt x="994410" y="1283603"/>
                  </a:lnTo>
                  <a:lnTo>
                    <a:pt x="1783080" y="1055003"/>
                  </a:lnTo>
                  <a:lnTo>
                    <a:pt x="1257300" y="689243"/>
                  </a:lnTo>
                  <a:lnTo>
                    <a:pt x="1475308" y="577486"/>
                  </a:lnTo>
                  <a:lnTo>
                    <a:pt x="1701796" y="372530"/>
                  </a:lnTo>
                  <a:lnTo>
                    <a:pt x="1965960" y="163463"/>
                  </a:lnTo>
                  <a:lnTo>
                    <a:pt x="2607004" y="0"/>
                  </a:lnTo>
                </a:path>
              </a:pathLst>
            </a:custGeom>
            <a:noFill/>
            <a:ln w="28575">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sp>
          <p:nvSpPr>
            <p:cNvPr id="24" name="円/楕円 23"/>
            <p:cNvSpPr/>
            <p:nvPr/>
          </p:nvSpPr>
          <p:spPr>
            <a:xfrm rot="1376151">
              <a:off x="4390073" y="4155123"/>
              <a:ext cx="2214880" cy="110236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sp>
          <p:nvSpPr>
            <p:cNvPr id="25" name="テキスト ボックス 33"/>
            <p:cNvSpPr txBox="1"/>
            <p:nvPr/>
          </p:nvSpPr>
          <p:spPr>
            <a:xfrm>
              <a:off x="5595303" y="5835968"/>
              <a:ext cx="2228850" cy="783277"/>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just">
                <a:spcBef>
                  <a:spcPts val="600"/>
                </a:spcBef>
              </a:pPr>
              <a:r>
                <a:rPr lang="ja-JP" altLang="en-US" sz="800" kern="100" dirty="0">
                  <a:solidFill>
                    <a:srgbClr val="0070C0"/>
                  </a:solidFill>
                  <a:ea typeface="ＭＳ ゴシック" panose="020B0609070205080204" pitchFamily="49" charset="-128"/>
                  <a:cs typeface="Times New Roman" panose="02020603050405020304" pitchFamily="18" charset="0"/>
                </a:rPr>
                <a:t>車で避難すると、渋滞にまきこまれてしまいます。できるだけ早め</a:t>
              </a:r>
              <a:endParaRPr lang="en-US" altLang="ja-JP" sz="800" kern="100" dirty="0">
                <a:solidFill>
                  <a:srgbClr val="0070C0"/>
                </a:solidFill>
                <a:ea typeface="ＭＳ ゴシック" panose="020B0609070205080204" pitchFamily="49" charset="-128"/>
                <a:cs typeface="Times New Roman" panose="02020603050405020304" pitchFamily="18" charset="0"/>
              </a:endParaRPr>
            </a:p>
            <a:p>
              <a:pPr algn="just">
                <a:spcBef>
                  <a:spcPts val="300"/>
                </a:spcBef>
              </a:pPr>
              <a:r>
                <a:rPr lang="ja-JP" altLang="en-US" sz="800" kern="100" dirty="0">
                  <a:solidFill>
                    <a:srgbClr val="0070C0"/>
                  </a:solidFill>
                  <a:ea typeface="ＭＳ ゴシック" panose="020B0609070205080204" pitchFamily="49" charset="-128"/>
                  <a:cs typeface="Times New Roman" panose="02020603050405020304" pitchFamily="18" charset="0"/>
                </a:rPr>
                <a:t>に歩いて避難します。</a:t>
              </a:r>
              <a:endParaRPr lang="ja-JP" altLang="en-US" sz="800" kern="100" dirty="0">
                <a:ea typeface="ＭＳ 明朝" panose="02020609040205080304" pitchFamily="17" charset="-128"/>
                <a:cs typeface="Times New Roman" panose="02020603050405020304" pitchFamily="18" charset="0"/>
              </a:endParaRPr>
            </a:p>
          </p:txBody>
        </p:sp>
        <p:sp>
          <p:nvSpPr>
            <p:cNvPr id="26" name="円/楕円 25"/>
            <p:cNvSpPr/>
            <p:nvPr/>
          </p:nvSpPr>
          <p:spPr>
            <a:xfrm>
              <a:off x="3321368" y="2722563"/>
              <a:ext cx="1512570" cy="96012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ja-JP" altLang="en-US" sz="1200"/>
            </a:p>
          </p:txBody>
        </p:sp>
        <p:cxnSp>
          <p:nvCxnSpPr>
            <p:cNvPr id="27" name="直線コネクタ 26"/>
            <p:cNvCxnSpPr/>
            <p:nvPr/>
          </p:nvCxnSpPr>
          <p:spPr>
            <a:xfrm flipV="1">
              <a:off x="4833938" y="2286318"/>
              <a:ext cx="2306955" cy="7943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テキスト ボックス 38"/>
            <p:cNvSpPr txBox="1"/>
            <p:nvPr/>
          </p:nvSpPr>
          <p:spPr>
            <a:xfrm>
              <a:off x="7024053" y="1577658"/>
              <a:ext cx="2962910" cy="831243"/>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just"/>
              <a:r>
                <a:rPr lang="ja-JP" altLang="en-US" sz="800" kern="100">
                  <a:solidFill>
                    <a:srgbClr val="0070C0"/>
                  </a:solidFill>
                  <a:ea typeface="ＭＳ ゴシック" panose="020B0609070205080204" pitchFamily="49" charset="-128"/>
                  <a:cs typeface="Times New Roman" panose="02020603050405020304" pitchFamily="18" charset="0"/>
                </a:rPr>
                <a:t>あふれた水で足元が見えないときは、危険なものがあったり、マンホールから水が噴き出してふたが外れたりしている場合があるので、棒を使って確認しながら歩きます。</a:t>
              </a:r>
              <a:endParaRPr lang="ja-JP" altLang="en-US" sz="800" kern="100">
                <a:ea typeface="ＭＳ 明朝" panose="02020609040205080304" pitchFamily="17" charset="-128"/>
                <a:cs typeface="Times New Roman" panose="02020603050405020304" pitchFamily="18" charset="0"/>
              </a:endParaRPr>
            </a:p>
          </p:txBody>
        </p:sp>
        <p:sp>
          <p:nvSpPr>
            <p:cNvPr id="18" name="テキスト ボックス 24"/>
            <p:cNvSpPr txBox="1"/>
            <p:nvPr/>
          </p:nvSpPr>
          <p:spPr>
            <a:xfrm>
              <a:off x="1023304" y="340678"/>
              <a:ext cx="1851660" cy="464185"/>
            </a:xfrm>
            <a:prstGeom prst="rect">
              <a:avLst/>
            </a:prstGeom>
            <a:solidFill>
              <a:schemeClr val="bg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just"/>
              <a:r>
                <a:rPr lang="ja-JP" altLang="en-US" sz="800" kern="100">
                  <a:solidFill>
                    <a:srgbClr val="0070C0"/>
                  </a:solidFill>
                  <a:ea typeface="ＭＳ ゴシック" panose="020B0609070205080204" pitchFamily="49" charset="-128"/>
                  <a:cs typeface="Times New Roman" panose="02020603050405020304" pitchFamily="18" charset="0"/>
                </a:rPr>
                <a:t>斜面の近くでは崖崩れが起きることがあります。</a:t>
              </a:r>
              <a:endParaRPr lang="ja-JP" altLang="en-US" sz="800" kern="100">
                <a:ea typeface="ＭＳ 明朝" panose="02020609040205080304" pitchFamily="17" charset="-128"/>
                <a:cs typeface="Times New Roman" panose="02020603050405020304" pitchFamily="18" charset="0"/>
              </a:endParaRPr>
            </a:p>
          </p:txBody>
        </p:sp>
      </p:grpSp>
      <p:cxnSp>
        <p:nvCxnSpPr>
          <p:cNvPr id="29" name="直線コネクタ 28"/>
          <p:cNvCxnSpPr/>
          <p:nvPr/>
        </p:nvCxnSpPr>
        <p:spPr>
          <a:xfrm flipH="1" flipV="1">
            <a:off x="1579941" y="4271134"/>
            <a:ext cx="2116" cy="8615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3965536" y="4896539"/>
            <a:ext cx="0" cy="84639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760469" y="5581607"/>
            <a:ext cx="0" cy="3447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ED09AC5-D42D-433C-B479-F1637411093B}"/>
              </a:ext>
            </a:extLst>
          </p:cNvPr>
          <p:cNvSpPr txBox="1"/>
          <p:nvPr/>
        </p:nvSpPr>
        <p:spPr>
          <a:xfrm>
            <a:off x="4718050" y="456727"/>
            <a:ext cx="670560" cy="261610"/>
          </a:xfrm>
          <a:prstGeom prst="rect">
            <a:avLst/>
          </a:prstGeom>
          <a:no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ひなん</a:t>
            </a:r>
          </a:p>
        </p:txBody>
      </p:sp>
      <p:sp>
        <p:nvSpPr>
          <p:cNvPr id="38" name="テキスト ボックス 37">
            <a:extLst>
              <a:ext uri="{FF2B5EF4-FFF2-40B4-BE49-F238E27FC236}">
                <a16:creationId xmlns:a16="http://schemas.microsoft.com/office/drawing/2014/main" id="{62382ACB-8012-4473-A820-A92E32A4BCA7}"/>
              </a:ext>
            </a:extLst>
          </p:cNvPr>
          <p:cNvSpPr txBox="1"/>
          <p:nvPr/>
        </p:nvSpPr>
        <p:spPr>
          <a:xfrm>
            <a:off x="4321028" y="1782188"/>
            <a:ext cx="413836" cy="184666"/>
          </a:xfrm>
          <a:prstGeom prst="rect">
            <a:avLst/>
          </a:prstGeom>
          <a:noFill/>
        </p:spPr>
        <p:txBody>
          <a:bodyPr wrap="square" rtlCol="0">
            <a:spAutoFit/>
          </a:bodyPr>
          <a:lstStyle/>
          <a:p>
            <a:r>
              <a:rPr lang="ja-JP" altLang="en-US" sz="600" dirty="0">
                <a:solidFill>
                  <a:srgbClr val="FF0000"/>
                </a:solidFill>
                <a:latin typeface="ＭＳ ゴシック" panose="020B0609070205080204" pitchFamily="49" charset="-128"/>
                <a:ea typeface="ＭＳ ゴシック" panose="020B0609070205080204" pitchFamily="49" charset="-128"/>
              </a:rPr>
              <a:t>ひなん</a:t>
            </a:r>
          </a:p>
        </p:txBody>
      </p:sp>
      <p:sp>
        <p:nvSpPr>
          <p:cNvPr id="39" name="テキスト ボックス 38">
            <a:extLst>
              <a:ext uri="{FF2B5EF4-FFF2-40B4-BE49-F238E27FC236}">
                <a16:creationId xmlns:a16="http://schemas.microsoft.com/office/drawing/2014/main" id="{F22AACD0-5CA3-4BA2-81BE-EC028DB6A61D}"/>
              </a:ext>
            </a:extLst>
          </p:cNvPr>
          <p:cNvSpPr txBox="1"/>
          <p:nvPr/>
        </p:nvSpPr>
        <p:spPr>
          <a:xfrm>
            <a:off x="530093" y="5102966"/>
            <a:ext cx="413836" cy="169277"/>
          </a:xfrm>
          <a:prstGeom prst="rect">
            <a:avLst/>
          </a:prstGeom>
          <a:noFill/>
        </p:spPr>
        <p:txBody>
          <a:bodyPr wrap="square" rtlCol="0">
            <a:spAutoFit/>
          </a:bodyPr>
          <a:lstStyle/>
          <a:p>
            <a:r>
              <a:rPr lang="ja-JP" altLang="en-US" sz="500" dirty="0">
                <a:solidFill>
                  <a:srgbClr val="0070C0"/>
                </a:solidFill>
                <a:latin typeface="ＭＳ ゴシック" panose="020B0609070205080204" pitchFamily="49" charset="-128"/>
                <a:ea typeface="ＭＳ ゴシック" panose="020B0609070205080204" pitchFamily="49" charset="-128"/>
              </a:rPr>
              <a:t>ひなん</a:t>
            </a:r>
          </a:p>
        </p:txBody>
      </p:sp>
      <p:sp>
        <p:nvSpPr>
          <p:cNvPr id="40" name="テキスト ボックス 39">
            <a:extLst>
              <a:ext uri="{FF2B5EF4-FFF2-40B4-BE49-F238E27FC236}">
                <a16:creationId xmlns:a16="http://schemas.microsoft.com/office/drawing/2014/main" id="{EF285686-5D26-4041-A21D-D149802A6623}"/>
              </a:ext>
            </a:extLst>
          </p:cNvPr>
          <p:cNvSpPr txBox="1"/>
          <p:nvPr/>
        </p:nvSpPr>
        <p:spPr>
          <a:xfrm>
            <a:off x="5674265" y="5967689"/>
            <a:ext cx="413836" cy="169277"/>
          </a:xfrm>
          <a:prstGeom prst="rect">
            <a:avLst/>
          </a:prstGeom>
          <a:noFill/>
        </p:spPr>
        <p:txBody>
          <a:bodyPr wrap="square" rtlCol="0">
            <a:spAutoFit/>
          </a:bodyPr>
          <a:lstStyle/>
          <a:p>
            <a:r>
              <a:rPr lang="ja-JP" altLang="en-US" sz="500" dirty="0">
                <a:solidFill>
                  <a:srgbClr val="0070C0"/>
                </a:solidFill>
                <a:latin typeface="ＭＳ ゴシック" panose="020B0609070205080204" pitchFamily="49" charset="-128"/>
                <a:ea typeface="ＭＳ ゴシック" panose="020B0609070205080204" pitchFamily="49" charset="-128"/>
              </a:rPr>
              <a:t>ひなん</a:t>
            </a:r>
          </a:p>
        </p:txBody>
      </p:sp>
      <p:sp>
        <p:nvSpPr>
          <p:cNvPr id="41" name="テキスト ボックス 40">
            <a:extLst>
              <a:ext uri="{FF2B5EF4-FFF2-40B4-BE49-F238E27FC236}">
                <a16:creationId xmlns:a16="http://schemas.microsoft.com/office/drawing/2014/main" id="{848B5330-B855-47A0-8CF1-77201E14217F}"/>
              </a:ext>
            </a:extLst>
          </p:cNvPr>
          <p:cNvSpPr txBox="1"/>
          <p:nvPr/>
        </p:nvSpPr>
        <p:spPr>
          <a:xfrm>
            <a:off x="5881183" y="6249675"/>
            <a:ext cx="413836" cy="169277"/>
          </a:xfrm>
          <a:prstGeom prst="rect">
            <a:avLst/>
          </a:prstGeom>
          <a:noFill/>
        </p:spPr>
        <p:txBody>
          <a:bodyPr wrap="square" rtlCol="0">
            <a:spAutoFit/>
          </a:bodyPr>
          <a:lstStyle/>
          <a:p>
            <a:r>
              <a:rPr lang="ja-JP" altLang="en-US" sz="500" dirty="0">
                <a:solidFill>
                  <a:srgbClr val="0070C0"/>
                </a:solidFill>
                <a:latin typeface="ＭＳ ゴシック" panose="020B0609070205080204" pitchFamily="49" charset="-128"/>
                <a:ea typeface="ＭＳ ゴシック" panose="020B0609070205080204" pitchFamily="49" charset="-128"/>
              </a:rPr>
              <a:t>ひなん</a:t>
            </a:r>
          </a:p>
        </p:txBody>
      </p:sp>
      <p:grpSp>
        <p:nvGrpSpPr>
          <p:cNvPr id="5" name="グループ化 4">
            <a:extLst>
              <a:ext uri="{FF2B5EF4-FFF2-40B4-BE49-F238E27FC236}">
                <a16:creationId xmlns:a16="http://schemas.microsoft.com/office/drawing/2014/main" id="{52ABEBE4-0CBB-4C51-9A4F-D3F2DF4C88E3}"/>
              </a:ext>
            </a:extLst>
          </p:cNvPr>
          <p:cNvGrpSpPr/>
          <p:nvPr/>
        </p:nvGrpSpPr>
        <p:grpSpPr>
          <a:xfrm>
            <a:off x="0" y="1050488"/>
            <a:ext cx="8991600" cy="580607"/>
            <a:chOff x="0" y="1050486"/>
            <a:chExt cx="8991600" cy="580607"/>
          </a:xfrm>
        </p:grpSpPr>
        <p:sp>
          <p:nvSpPr>
            <p:cNvPr id="12" name="Rectangle 4"/>
            <p:cNvSpPr>
              <a:spLocks noChangeArrowheads="1"/>
            </p:cNvSpPr>
            <p:nvPr/>
          </p:nvSpPr>
          <p:spPr bwMode="auto">
            <a:xfrm>
              <a:off x="0" y="1112105"/>
              <a:ext cx="8991600" cy="51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7804" fontAlgn="base">
                <a:spcBef>
                  <a:spcPct val="0"/>
                </a:spcBef>
                <a:spcAft>
                  <a:spcPct val="0"/>
                </a:spcAft>
              </a:pPr>
              <a:r>
                <a:rPr lang="ja-JP" altLang="en-US" sz="1050" dirty="0">
                  <a:latin typeface="HG丸ｺﾞｼｯｸM-PRO" pitchFamily="50" charset="-128"/>
                  <a:ea typeface="HG丸ｺﾞｼｯｸM-PRO" pitchFamily="50" charset="-128"/>
                  <a:cs typeface="Times New Roman" pitchFamily="18" charset="0"/>
                </a:rPr>
                <a:t>台風などの大雨のときには、避難をしなければならないことがあります。避難するときには、なるべく安全なルートを選ぶことが必要です。</a:t>
              </a:r>
              <a:endParaRPr lang="ja-JP" altLang="en-US" sz="500" dirty="0">
                <a:latin typeface="HG丸ｺﾞｼｯｸM-PRO" pitchFamily="50" charset="-128"/>
                <a:ea typeface="HG丸ｺﾞｼｯｸM-PRO" pitchFamily="50" charset="-128"/>
              </a:endParaRPr>
            </a:p>
            <a:p>
              <a:pPr indent="177804" eaLnBrk="0" fontAlgn="base" hangingPunct="0">
                <a:lnSpc>
                  <a:spcPct val="200000"/>
                </a:lnSpc>
                <a:spcBef>
                  <a:spcPct val="0"/>
                </a:spcBef>
                <a:spcAft>
                  <a:spcPct val="0"/>
                </a:spcAft>
              </a:pPr>
              <a:r>
                <a:rPr lang="ja-JP" altLang="en-US" sz="1050" dirty="0">
                  <a:latin typeface="HG丸ｺﾞｼｯｸM-PRO" pitchFamily="50" charset="-128"/>
                  <a:ea typeface="HG丸ｺﾞｼｯｸM-PRO" pitchFamily="50" charset="-128"/>
                  <a:cs typeface="Times New Roman" pitchFamily="18" charset="0"/>
                </a:rPr>
                <a:t>避難するときに危険な場所に</a:t>
              </a:r>
              <a:r>
                <a:rPr lang="en-US" altLang="ja-JP" sz="1050" dirty="0">
                  <a:latin typeface="HG丸ｺﾞｼｯｸM-PRO" pitchFamily="50" charset="-128"/>
                  <a:ea typeface="HG丸ｺﾞｼｯｸM-PRO" pitchFamily="50" charset="-128"/>
                  <a:cs typeface="Times New Roman" pitchFamily="18" charset="0"/>
                </a:rPr>
                <a:t>×</a:t>
              </a:r>
              <a:r>
                <a:rPr lang="ja-JP" altLang="en-US" sz="1050" dirty="0">
                  <a:latin typeface="HG丸ｺﾞｼｯｸM-PRO" pitchFamily="50" charset="-128"/>
                  <a:ea typeface="HG丸ｺﾞｼｯｸM-PRO" pitchFamily="50" charset="-128"/>
                  <a:cs typeface="Times New Roman" pitchFamily="18" charset="0"/>
                </a:rPr>
                <a:t>印をつけて、イラストの「家」から「避難所」まで安全な避難ルートを考えて、線で結びましょう。</a:t>
              </a:r>
              <a:endParaRPr lang="ja-JP" altLang="en-US" sz="1200" dirty="0">
                <a:latin typeface="HG丸ｺﾞｼｯｸM-PRO" pitchFamily="50" charset="-128"/>
                <a:ea typeface="HG丸ｺﾞｼｯｸM-PRO" pitchFamily="50" charset="-128"/>
              </a:endParaRPr>
            </a:p>
          </p:txBody>
        </p:sp>
        <p:sp>
          <p:nvSpPr>
            <p:cNvPr id="33" name="テキスト ボックス 32">
              <a:extLst>
                <a:ext uri="{FF2B5EF4-FFF2-40B4-BE49-F238E27FC236}">
                  <a16:creationId xmlns:a16="http://schemas.microsoft.com/office/drawing/2014/main" id="{E95046E4-FCDB-4E50-B6FA-73C5A2CD0FBA}"/>
                </a:ext>
              </a:extLst>
            </p:cNvPr>
            <p:cNvSpPr txBox="1"/>
            <p:nvPr/>
          </p:nvSpPr>
          <p:spPr>
            <a:xfrm>
              <a:off x="1945189" y="1050486"/>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35" name="テキスト ボックス 34">
              <a:extLst>
                <a:ext uri="{FF2B5EF4-FFF2-40B4-BE49-F238E27FC236}">
                  <a16:creationId xmlns:a16="http://schemas.microsoft.com/office/drawing/2014/main" id="{E99263AB-F589-4ABE-B5DB-022246A44116}"/>
                </a:ext>
              </a:extLst>
            </p:cNvPr>
            <p:cNvSpPr txBox="1"/>
            <p:nvPr/>
          </p:nvSpPr>
          <p:spPr>
            <a:xfrm>
              <a:off x="4597400" y="1050788"/>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36" name="テキスト ボックス 35">
              <a:extLst>
                <a:ext uri="{FF2B5EF4-FFF2-40B4-BE49-F238E27FC236}">
                  <a16:creationId xmlns:a16="http://schemas.microsoft.com/office/drawing/2014/main" id="{DFC4F5FB-734D-4FED-ABC0-124A80FAD5D0}"/>
                </a:ext>
              </a:extLst>
            </p:cNvPr>
            <p:cNvSpPr txBox="1"/>
            <p:nvPr/>
          </p:nvSpPr>
          <p:spPr>
            <a:xfrm>
              <a:off x="204390" y="1313201"/>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37" name="テキスト ボックス 36">
              <a:extLst>
                <a:ext uri="{FF2B5EF4-FFF2-40B4-BE49-F238E27FC236}">
                  <a16:creationId xmlns:a16="http://schemas.microsoft.com/office/drawing/2014/main" id="{F76283F6-673E-4498-86F5-B89AE4F4E8A8}"/>
                </a:ext>
              </a:extLst>
            </p:cNvPr>
            <p:cNvSpPr txBox="1"/>
            <p:nvPr/>
          </p:nvSpPr>
          <p:spPr>
            <a:xfrm>
              <a:off x="4338267" y="1308860"/>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sp>
          <p:nvSpPr>
            <p:cNvPr id="42" name="テキスト ボックス 41">
              <a:extLst>
                <a:ext uri="{FF2B5EF4-FFF2-40B4-BE49-F238E27FC236}">
                  <a16:creationId xmlns:a16="http://schemas.microsoft.com/office/drawing/2014/main" id="{07EB5A07-5012-4905-B09D-B6041C931E87}"/>
                </a:ext>
              </a:extLst>
            </p:cNvPr>
            <p:cNvSpPr txBox="1"/>
            <p:nvPr/>
          </p:nvSpPr>
          <p:spPr>
            <a:xfrm>
              <a:off x="5511797" y="1315210"/>
              <a:ext cx="413836" cy="184666"/>
            </a:xfrm>
            <a:prstGeom prst="rect">
              <a:avLst/>
            </a:prstGeom>
            <a:noFill/>
          </p:spPr>
          <p:txBody>
            <a:bodyPr wrap="square" rtlCol="0">
              <a:spAutoFit/>
            </a:bodyPr>
            <a:lstStyle/>
            <a:p>
              <a:r>
                <a:rPr lang="ja-JP" altLang="en-US" sz="600" dirty="0">
                  <a:latin typeface="HG丸ｺﾞｼｯｸM-PRO" panose="020F0600000000000000" pitchFamily="50" charset="-128"/>
                  <a:ea typeface="HG丸ｺﾞｼｯｸM-PRO" panose="020F0600000000000000" pitchFamily="50" charset="-128"/>
                </a:rPr>
                <a:t>ひなん</a:t>
              </a:r>
            </a:p>
          </p:txBody>
        </p:sp>
      </p:grpSp>
      <p:sp>
        <p:nvSpPr>
          <p:cNvPr id="43" name="テキスト ボックス 42"/>
          <p:cNvSpPr txBox="1"/>
          <p:nvPr/>
        </p:nvSpPr>
        <p:spPr>
          <a:xfrm>
            <a:off x="0" y="11018"/>
            <a:ext cx="713657" cy="253916"/>
          </a:xfrm>
          <a:prstGeom prst="rect">
            <a:avLst/>
          </a:prstGeom>
          <a:noFill/>
        </p:spPr>
        <p:txBody>
          <a:bodyPr wrap="none" rtlCol="0">
            <a:spAutoFit/>
          </a:bodyPr>
          <a:lstStyle/>
          <a:p>
            <a:r>
              <a:rPr kumimoji="1" lang="ja-JP" altLang="en-US" sz="1050" dirty="0"/>
              <a:t>②後</a:t>
            </a:r>
            <a:r>
              <a:rPr kumimoji="1" lang="en-US" altLang="ja-JP" sz="1050" dirty="0"/>
              <a:t>-1(2)</a:t>
            </a:r>
            <a:endParaRPr kumimoji="1" lang="ja-JP" alt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2AD7DE-EC25-8F60-545D-31293AE04022}"/>
              </a:ext>
            </a:extLst>
          </p:cNvPr>
          <p:cNvSpPr txBox="1"/>
          <p:nvPr/>
        </p:nvSpPr>
        <p:spPr>
          <a:xfrm>
            <a:off x="995914" y="487025"/>
            <a:ext cx="7474986" cy="6247864"/>
          </a:xfrm>
          <a:prstGeom prst="rect">
            <a:avLst/>
          </a:prstGeom>
          <a:noFill/>
        </p:spPr>
        <p:txBody>
          <a:bodyPr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問題）</a:t>
            </a:r>
            <a:endParaRPr kumimoji="1" lang="en-US" altLang="ja-JP" sz="3600" dirty="0">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防災マップで自分の地域の</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ひなんじょ</a:t>
            </a:r>
            <a:r>
              <a:rPr lang="ja-JP" altLang="en-US" sz="36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避難所を調べてみましょう。</a:t>
            </a:r>
            <a:endParaRPr lang="en-US" altLang="ja-JP" sz="4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ひなん</a:t>
            </a:r>
            <a:r>
              <a:rPr lang="ja-JP" altLang="en-US" sz="4400" dirty="0">
                <a:latin typeface="ＭＳ Ｐゴシック" panose="020B0600070205080204" pitchFamily="50" charset="-128"/>
                <a:ea typeface="ＭＳ Ｐゴシック" panose="020B0600070205080204" pitchFamily="50" charset="-128"/>
              </a:rPr>
              <a:t>　　</a:t>
            </a:r>
            <a:endParaRPr lang="en-US" altLang="ja-JP" sz="44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避難するときに気をつけること</a:t>
            </a:r>
            <a:endParaRPr lang="en-US" altLang="ja-JP" sz="44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はあるでしょうか？</a:t>
            </a:r>
            <a:endParaRPr lang="en-US" altLang="ja-JP" sz="44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3905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63397" y="954037"/>
            <a:ext cx="7625593" cy="680204"/>
          </a:xfrm>
        </p:spPr>
        <p:txBody>
          <a:bodyPr>
            <a:normAutofit/>
          </a:bodyPr>
          <a:lstStyle/>
          <a:p>
            <a:r>
              <a:rPr kumimoji="1" lang="ja-JP" altLang="en-US" sz="2800" dirty="0">
                <a:latin typeface="+mj-ea"/>
                <a:ea typeface="+mj-ea"/>
                <a:hlinkClick r:id="rId2"/>
              </a:rPr>
              <a:t>旭川開発建設部管内洪水ハザードマップ</a:t>
            </a:r>
            <a:endParaRPr kumimoji="1" lang="ja-JP" altLang="en-US" sz="2800" dirty="0">
              <a:latin typeface="+mj-ea"/>
              <a:ea typeface="+mj-ea"/>
            </a:endParaRPr>
          </a:p>
        </p:txBody>
      </p:sp>
      <p:sp>
        <p:nvSpPr>
          <p:cNvPr id="6" name="サブタイトル 2"/>
          <p:cNvSpPr txBox="1">
            <a:spLocks/>
          </p:cNvSpPr>
          <p:nvPr/>
        </p:nvSpPr>
        <p:spPr>
          <a:xfrm>
            <a:off x="1245102" y="1590805"/>
            <a:ext cx="7143887" cy="680205"/>
          </a:xfrm>
          <a:prstGeom prst="rect">
            <a:avLst/>
          </a:prstGeom>
        </p:spPr>
        <p:txBody>
          <a:bodyPr vert="horz" lIns="91440" tIns="45720" rIns="91440" bIns="45720" rtlCol="0">
            <a:normAutofit fontScale="92500"/>
          </a:bodyPr>
          <a:lstStyle/>
          <a:p>
            <a:pPr algn="ctr">
              <a:lnSpc>
                <a:spcPct val="90000"/>
              </a:lnSpc>
              <a:spcBef>
                <a:spcPts val="1000"/>
              </a:spcBef>
            </a:pPr>
            <a:r>
              <a:rPr lang="en-US" altLang="ja-JP" sz="2400" dirty="0"/>
              <a:t>https://www.hkd.mlit.go.jp/as/tisui/ho928l000000003f.html</a:t>
            </a:r>
            <a:endParaRPr lang="ja-JP" altLang="en-US" sz="2400" dirty="0">
              <a:latin typeface="+mj-ea"/>
              <a:ea typeface="+mj-ea"/>
            </a:endParaRPr>
          </a:p>
        </p:txBody>
      </p:sp>
      <p:sp>
        <p:nvSpPr>
          <p:cNvPr id="4" name="テキスト ボックス 3"/>
          <p:cNvSpPr txBox="1"/>
          <p:nvPr/>
        </p:nvSpPr>
        <p:spPr>
          <a:xfrm>
            <a:off x="0" y="11018"/>
            <a:ext cx="564578" cy="253916"/>
          </a:xfrm>
          <a:prstGeom prst="rect">
            <a:avLst/>
          </a:prstGeom>
          <a:noFill/>
        </p:spPr>
        <p:txBody>
          <a:bodyPr wrap="none" rtlCol="0">
            <a:spAutoFit/>
          </a:bodyPr>
          <a:lstStyle/>
          <a:p>
            <a:r>
              <a:rPr kumimoji="1" lang="ja-JP" altLang="en-US" sz="1050" dirty="0"/>
              <a:t>②後</a:t>
            </a:r>
            <a:r>
              <a:rPr kumimoji="1" lang="en-US" altLang="ja-JP" sz="1050" dirty="0"/>
              <a:t>-3</a:t>
            </a:r>
            <a:endParaRPr kumimoji="1" lang="ja-JP" altLang="en-US" sz="1050" dirty="0"/>
          </a:p>
        </p:txBody>
      </p:sp>
      <p:sp>
        <p:nvSpPr>
          <p:cNvPr id="2" name="サブタイトル 2">
            <a:extLst>
              <a:ext uri="{FF2B5EF4-FFF2-40B4-BE49-F238E27FC236}">
                <a16:creationId xmlns:a16="http://schemas.microsoft.com/office/drawing/2014/main" id="{2DBC96E7-E0C4-60A1-1041-A7B1E8DB1C49}"/>
              </a:ext>
            </a:extLst>
          </p:cNvPr>
          <p:cNvSpPr txBox="1">
            <a:spLocks/>
          </p:cNvSpPr>
          <p:nvPr/>
        </p:nvSpPr>
        <p:spPr>
          <a:xfrm>
            <a:off x="763397" y="2748796"/>
            <a:ext cx="7625593" cy="6802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800">
                <a:latin typeface="+mj-ea"/>
                <a:ea typeface="+mj-ea"/>
                <a:hlinkClick r:id="rId3"/>
              </a:rPr>
              <a:t>わがまちハザードマップ（国土交通省）</a:t>
            </a:r>
            <a:endParaRPr lang="ja-JP" altLang="en-US" sz="2800" dirty="0">
              <a:latin typeface="+mj-ea"/>
              <a:ea typeface="+mj-ea"/>
            </a:endParaRPr>
          </a:p>
        </p:txBody>
      </p:sp>
      <p:sp>
        <p:nvSpPr>
          <p:cNvPr id="5" name="サブタイトル 2">
            <a:extLst>
              <a:ext uri="{FF2B5EF4-FFF2-40B4-BE49-F238E27FC236}">
                <a16:creationId xmlns:a16="http://schemas.microsoft.com/office/drawing/2014/main" id="{2B14418A-752F-6D68-D215-2A5CA408E28B}"/>
              </a:ext>
            </a:extLst>
          </p:cNvPr>
          <p:cNvSpPr txBox="1">
            <a:spLocks/>
          </p:cNvSpPr>
          <p:nvPr/>
        </p:nvSpPr>
        <p:spPr>
          <a:xfrm>
            <a:off x="1245102" y="3235796"/>
            <a:ext cx="7143887" cy="680205"/>
          </a:xfrm>
          <a:prstGeom prst="rect">
            <a:avLst/>
          </a:prstGeom>
        </p:spPr>
        <p:txBody>
          <a:bodyPr vert="horz" lIns="91440" tIns="45720" rIns="91440" bIns="45720" rtlCol="0">
            <a:normAutofit/>
          </a:bodyPr>
          <a:lstStyle/>
          <a:p>
            <a:pPr algn="ctr">
              <a:lnSpc>
                <a:spcPct val="90000"/>
              </a:lnSpc>
              <a:spcBef>
                <a:spcPts val="1000"/>
              </a:spcBef>
            </a:pPr>
            <a:r>
              <a:rPr lang="en-US" altLang="ja-JP" sz="2400" dirty="0"/>
              <a:t>https://disaportal.gsi.go.jp/hazardmap/index.html</a:t>
            </a:r>
            <a:endParaRPr lang="ja-JP" altLang="en-US" sz="2400" dirty="0">
              <a:latin typeface="+mj-ea"/>
              <a:ea typeface="+mj-ea"/>
            </a:endParaRPr>
          </a:p>
        </p:txBody>
      </p:sp>
      <p:sp>
        <p:nvSpPr>
          <p:cNvPr id="7" name="サブタイトル 2">
            <a:extLst>
              <a:ext uri="{FF2B5EF4-FFF2-40B4-BE49-F238E27FC236}">
                <a16:creationId xmlns:a16="http://schemas.microsoft.com/office/drawing/2014/main" id="{91FA640A-5646-33AA-07F8-9C4F4748FA0F}"/>
              </a:ext>
            </a:extLst>
          </p:cNvPr>
          <p:cNvSpPr txBox="1">
            <a:spLocks/>
          </p:cNvSpPr>
          <p:nvPr/>
        </p:nvSpPr>
        <p:spPr>
          <a:xfrm>
            <a:off x="755010" y="4485049"/>
            <a:ext cx="7625593" cy="6802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mj-ea"/>
                <a:ea typeface="+mj-ea"/>
                <a:hlinkClick r:id="rId4"/>
              </a:rPr>
              <a:t>NHK</a:t>
            </a:r>
            <a:r>
              <a:rPr lang="ja-JP" altLang="en-US" sz="2800" dirty="0">
                <a:latin typeface="+mj-ea"/>
                <a:ea typeface="+mj-ea"/>
                <a:hlinkClick r:id="rId4"/>
              </a:rPr>
              <a:t>ハザードマップ（</a:t>
            </a:r>
            <a:r>
              <a:rPr lang="en-US" altLang="ja-JP" sz="2800" dirty="0">
                <a:latin typeface="+mj-ea"/>
                <a:ea typeface="+mj-ea"/>
                <a:hlinkClick r:id="rId4"/>
              </a:rPr>
              <a:t>NHK</a:t>
            </a:r>
            <a:r>
              <a:rPr lang="ja-JP" altLang="en-US" sz="2800" dirty="0">
                <a:latin typeface="+mj-ea"/>
                <a:ea typeface="+mj-ea"/>
                <a:hlinkClick r:id="rId4"/>
              </a:rPr>
              <a:t>）</a:t>
            </a:r>
            <a:endParaRPr lang="ja-JP" altLang="en-US" sz="2800" dirty="0">
              <a:latin typeface="+mj-ea"/>
              <a:ea typeface="+mj-ea"/>
            </a:endParaRPr>
          </a:p>
        </p:txBody>
      </p:sp>
      <p:sp>
        <p:nvSpPr>
          <p:cNvPr id="8" name="サブタイトル 2">
            <a:extLst>
              <a:ext uri="{FF2B5EF4-FFF2-40B4-BE49-F238E27FC236}">
                <a16:creationId xmlns:a16="http://schemas.microsoft.com/office/drawing/2014/main" id="{6D33CA16-0664-A4CF-37DB-EB4E2ADB48F1}"/>
              </a:ext>
            </a:extLst>
          </p:cNvPr>
          <p:cNvSpPr txBox="1">
            <a:spLocks/>
          </p:cNvSpPr>
          <p:nvPr/>
        </p:nvSpPr>
        <p:spPr>
          <a:xfrm>
            <a:off x="1236715" y="4972049"/>
            <a:ext cx="7143887" cy="680205"/>
          </a:xfrm>
          <a:prstGeom prst="rect">
            <a:avLst/>
          </a:prstGeom>
        </p:spPr>
        <p:txBody>
          <a:bodyPr vert="horz" lIns="91440" tIns="45720" rIns="91440" bIns="45720" rtlCol="0">
            <a:normAutofit/>
          </a:bodyPr>
          <a:lstStyle/>
          <a:p>
            <a:pPr algn="ctr">
              <a:lnSpc>
                <a:spcPct val="90000"/>
              </a:lnSpc>
              <a:spcBef>
                <a:spcPts val="1000"/>
              </a:spcBef>
            </a:pPr>
            <a:r>
              <a:rPr lang="en-US" altLang="ja-JP" sz="2400" dirty="0"/>
              <a:t>https://www.nhk.or.jp/kishou-saigai/hazardmap/</a:t>
            </a:r>
            <a:endParaRPr lang="ja-JP" altLang="en-US" sz="2400" dirty="0">
              <a:latin typeface="+mj-ea"/>
              <a:ea typeface="+mj-ea"/>
            </a:endParaRPr>
          </a:p>
        </p:txBody>
      </p:sp>
      <p:sp>
        <p:nvSpPr>
          <p:cNvPr id="9" name="テキスト ボックス 8">
            <a:extLst>
              <a:ext uri="{FF2B5EF4-FFF2-40B4-BE49-F238E27FC236}">
                <a16:creationId xmlns:a16="http://schemas.microsoft.com/office/drawing/2014/main" id="{CBF1E5DB-C316-3E8C-2881-C6A0CF474E4F}"/>
              </a:ext>
            </a:extLst>
          </p:cNvPr>
          <p:cNvSpPr txBox="1"/>
          <p:nvPr/>
        </p:nvSpPr>
        <p:spPr>
          <a:xfrm>
            <a:off x="270266" y="5925865"/>
            <a:ext cx="8873734" cy="584775"/>
          </a:xfrm>
          <a:prstGeom prst="rect">
            <a:avLst/>
          </a:prstGeom>
          <a:noFill/>
        </p:spPr>
        <p:txBody>
          <a:bodyPr wrap="square" rtlCol="0">
            <a:spAutoFit/>
          </a:bodyPr>
          <a:lstStyle/>
          <a:p>
            <a:pPr algn="ctr"/>
            <a:r>
              <a:rPr kumimoji="1" lang="en-US" altLang="ja-JP" sz="16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600" dirty="0">
                <a:solidFill>
                  <a:srgbClr val="FF0000"/>
                </a:solidFill>
                <a:latin typeface="ＭＳ Ｐゴシック" panose="020B0600070205080204" pitchFamily="50" charset="-128"/>
                <a:ea typeface="ＭＳ Ｐゴシック" panose="020B0600070205080204" pitchFamily="50" charset="-128"/>
              </a:rPr>
              <a:t>　ハザードマップ（防災マップ）は、一定の条件で作成されたものであり、</a:t>
            </a:r>
            <a:endParaRPr kumimoji="1" lang="en-US" altLang="ja-JP" sz="1600" dirty="0">
              <a:solidFill>
                <a:srgbClr val="FF0000"/>
              </a:solidFill>
              <a:latin typeface="ＭＳ Ｐゴシック" panose="020B0600070205080204" pitchFamily="50" charset="-128"/>
              <a:ea typeface="ＭＳ Ｐゴシック" panose="020B0600070205080204" pitchFamily="50" charset="-128"/>
            </a:endParaRPr>
          </a:p>
          <a:p>
            <a:pPr algn="ctr"/>
            <a:r>
              <a:rPr lang="ja-JP" altLang="en-US" sz="1600"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1600" dirty="0">
                <a:solidFill>
                  <a:srgbClr val="FF0000"/>
                </a:solidFill>
                <a:latin typeface="ＭＳ Ｐゴシック" panose="020B0600070205080204" pitchFamily="50" charset="-128"/>
                <a:ea typeface="ＭＳ Ｐゴシック" panose="020B0600070205080204" pitchFamily="50" charset="-128"/>
              </a:rPr>
              <a:t>色が塗られていない場所でも浸水する場合があるので注意が必要です。</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3689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2AD7DE-EC25-8F60-545D-31293AE04022}"/>
              </a:ext>
            </a:extLst>
          </p:cNvPr>
          <p:cNvSpPr txBox="1"/>
          <p:nvPr/>
        </p:nvSpPr>
        <p:spPr>
          <a:xfrm>
            <a:off x="457199" y="831840"/>
            <a:ext cx="8353425" cy="3785652"/>
          </a:xfrm>
          <a:prstGeom prst="rect">
            <a:avLst/>
          </a:prstGeom>
          <a:noFill/>
        </p:spPr>
        <p:txBody>
          <a:bodyPr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問題）</a:t>
            </a:r>
            <a:endParaRPr kumimoji="1" lang="en-US" altLang="ja-JP" sz="3600" dirty="0">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r>
              <a:rPr lang="en-US" altLang="ja-JP" sz="4400" dirty="0">
                <a:latin typeface="ＭＳ Ｐゴシック" panose="020B0600070205080204" pitchFamily="50" charset="-128"/>
                <a:ea typeface="ＭＳ Ｐゴシック" panose="020B0600070205080204" pitchFamily="50" charset="-128"/>
              </a:rPr>
              <a:t>50cm</a:t>
            </a:r>
            <a:r>
              <a:rPr lang="ja-JP" altLang="en-US" sz="4400" dirty="0">
                <a:latin typeface="ＭＳ Ｐゴシック" panose="020B0600070205080204" pitchFamily="50" charset="-128"/>
                <a:ea typeface="ＭＳ Ｐゴシック" panose="020B0600070205080204" pitchFamily="50" charset="-128"/>
              </a:rPr>
              <a:t>の水がまちに流れこんだら、</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どんなことが起こると思いますか？</a:t>
            </a:r>
            <a:endParaRPr lang="en-US" altLang="ja-JP" sz="4400" dirty="0">
              <a:latin typeface="ＭＳ Ｐゴシック" panose="020B0600070205080204" pitchFamily="50" charset="-128"/>
              <a:ea typeface="ＭＳ Ｐゴシック" panose="020B0600070205080204" pitchFamily="50" charset="-128"/>
            </a:endParaRPr>
          </a:p>
          <a:p>
            <a:endParaRPr lang="en-US" altLang="ja-JP"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842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540649" y="1"/>
            <a:ext cx="2603350" cy="230832"/>
          </a:xfrm>
          <a:prstGeom prst="rect">
            <a:avLst/>
          </a:prstGeom>
          <a:noFill/>
        </p:spPr>
        <p:txBody>
          <a:bodyPr wrap="square" rtlCol="0">
            <a:spAutoFit/>
          </a:bodyPr>
          <a:lstStyle/>
          <a:p>
            <a:pPr algn="r"/>
            <a:r>
              <a:rPr lang="ja-JP" altLang="en-US" sz="900" dirty="0"/>
              <a:t>板書用（実物大）</a:t>
            </a:r>
          </a:p>
        </p:txBody>
      </p:sp>
      <p:sp>
        <p:nvSpPr>
          <p:cNvPr id="3" name="サブタイトル 2"/>
          <p:cNvSpPr>
            <a:spLocks noGrp="1"/>
          </p:cNvSpPr>
          <p:nvPr>
            <p:ph type="subTitle" idx="1"/>
          </p:nvPr>
        </p:nvSpPr>
        <p:spPr>
          <a:xfrm>
            <a:off x="1120838" y="6358826"/>
            <a:ext cx="6858000" cy="278255"/>
          </a:xfrm>
        </p:spPr>
        <p:txBody>
          <a:bodyPr>
            <a:normAutofit fontScale="62500" lnSpcReduction="20000"/>
          </a:bodyPr>
          <a:lstStyle/>
          <a:p>
            <a:r>
              <a:rPr kumimoji="1" lang="ja-JP" altLang="en-US" dirty="0">
                <a:latin typeface="+mj-ea"/>
                <a:ea typeface="+mj-ea"/>
              </a:rPr>
              <a:t>浸水深の実物大イラスト</a:t>
            </a:r>
          </a:p>
        </p:txBody>
      </p:sp>
      <p:pic>
        <p:nvPicPr>
          <p:cNvPr id="11" name="図 10">
            <a:extLst>
              <a:ext uri="{FF2B5EF4-FFF2-40B4-BE49-F238E27FC236}">
                <a16:creationId xmlns:a16="http://schemas.microsoft.com/office/drawing/2014/main" id="{9FF7CF9F-9819-4CC4-BA10-A02C9B33B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159" y="0"/>
            <a:ext cx="4849683" cy="6858000"/>
          </a:xfrm>
          <a:prstGeom prst="rect">
            <a:avLst/>
          </a:prstGeom>
        </p:spPr>
      </p:pic>
      <p:sp>
        <p:nvSpPr>
          <p:cNvPr id="5" name="テキスト ボックス 4"/>
          <p:cNvSpPr txBox="1"/>
          <p:nvPr/>
        </p:nvSpPr>
        <p:spPr>
          <a:xfrm>
            <a:off x="0" y="11018"/>
            <a:ext cx="564578" cy="253916"/>
          </a:xfrm>
          <a:prstGeom prst="rect">
            <a:avLst/>
          </a:prstGeom>
          <a:noFill/>
        </p:spPr>
        <p:txBody>
          <a:bodyPr wrap="none" rtlCol="0">
            <a:spAutoFit/>
          </a:bodyPr>
          <a:lstStyle/>
          <a:p>
            <a:r>
              <a:rPr kumimoji="1" lang="ja-JP" altLang="en-US" sz="1050" dirty="0"/>
              <a:t>②後</a:t>
            </a:r>
            <a:r>
              <a:rPr kumimoji="1" lang="en-US" altLang="ja-JP" sz="1050" dirty="0"/>
              <a:t>-5</a:t>
            </a:r>
            <a:endParaRPr kumimoji="1" lang="ja-JP" altLang="en-US" sz="1050" dirty="0"/>
          </a:p>
        </p:txBody>
      </p:sp>
    </p:spTree>
    <p:extLst>
      <p:ext uri="{BB962C8B-B14F-4D97-AF65-F5344CB8AC3E}">
        <p14:creationId xmlns:p14="http://schemas.microsoft.com/office/powerpoint/2010/main" val="214964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63397" y="2952926"/>
            <a:ext cx="7625593" cy="680204"/>
          </a:xfrm>
        </p:spPr>
        <p:txBody>
          <a:bodyPr>
            <a:normAutofit/>
          </a:bodyPr>
          <a:lstStyle/>
          <a:p>
            <a:r>
              <a:rPr kumimoji="1" lang="en-US" altLang="ja-JP" sz="1800" dirty="0">
                <a:latin typeface="+mj-ea"/>
                <a:ea typeface="+mj-ea"/>
                <a:hlinkClick r:id="rId2"/>
              </a:rPr>
              <a:t>NHK</a:t>
            </a:r>
            <a:r>
              <a:rPr lang="ja-JP" altLang="en-US" sz="1800" dirty="0">
                <a:latin typeface="+mj-ea"/>
                <a:ea typeface="+mj-ea"/>
                <a:hlinkClick r:id="rId2"/>
              </a:rPr>
              <a:t>　</a:t>
            </a:r>
            <a:r>
              <a:rPr lang="ja-JP" altLang="ja-JP" sz="1800" dirty="0">
                <a:hlinkClick r:id="rId2"/>
              </a:rPr>
              <a:t>そなえる防災　動画で学ぶ</a:t>
            </a:r>
            <a:r>
              <a:rPr lang="ja-JP" altLang="en-US" sz="1800" dirty="0">
                <a:hlinkClick r:id="rId2"/>
              </a:rPr>
              <a:t>　「</a:t>
            </a:r>
            <a:r>
              <a:rPr lang="ja-JP" altLang="ja-JP" sz="1800" dirty="0">
                <a:hlinkClick r:id="rId2"/>
              </a:rPr>
              <a:t>水の力を見くびるな</a:t>
            </a:r>
            <a:r>
              <a:rPr lang="ja-JP" altLang="en-US" sz="1800" dirty="0">
                <a:hlinkClick r:id="rId2"/>
              </a:rPr>
              <a:t>」</a:t>
            </a:r>
            <a:r>
              <a:rPr lang="ja-JP" altLang="en-US" sz="1800" dirty="0"/>
              <a:t> （約</a:t>
            </a:r>
            <a:r>
              <a:rPr lang="en-US" altLang="ja-JP" sz="1800" dirty="0"/>
              <a:t>1</a:t>
            </a:r>
            <a:r>
              <a:rPr lang="ja-JP" altLang="en-US" sz="1800" dirty="0"/>
              <a:t>分）</a:t>
            </a:r>
            <a:endParaRPr kumimoji="1" lang="ja-JP" altLang="en-US" sz="1800" dirty="0">
              <a:latin typeface="+mj-ea"/>
              <a:ea typeface="+mj-ea"/>
            </a:endParaRPr>
          </a:p>
        </p:txBody>
      </p:sp>
      <p:sp>
        <p:nvSpPr>
          <p:cNvPr id="6" name="サブタイトル 2"/>
          <p:cNvSpPr txBox="1">
            <a:spLocks/>
          </p:cNvSpPr>
          <p:nvPr/>
        </p:nvSpPr>
        <p:spPr>
          <a:xfrm>
            <a:off x="1245103" y="4344801"/>
            <a:ext cx="6858000" cy="680205"/>
          </a:xfrm>
          <a:prstGeom prst="rect">
            <a:avLst/>
          </a:prstGeom>
        </p:spPr>
        <p:txBody>
          <a:bodyPr vert="horz" lIns="91440" tIns="45720" rIns="91440" bIns="45720" rtlCol="0">
            <a:normAutofit fontScale="70000" lnSpcReduction="20000"/>
          </a:bodyPr>
          <a:lstStyle/>
          <a:p>
            <a:pPr algn="ctr">
              <a:lnSpc>
                <a:spcPct val="90000"/>
              </a:lnSpc>
              <a:spcBef>
                <a:spcPts val="1000"/>
              </a:spcBef>
            </a:pPr>
            <a:r>
              <a:rPr lang="en-US" altLang="ja-JP" sz="2400" dirty="0"/>
              <a:t>NHK for school</a:t>
            </a:r>
            <a:r>
              <a:rPr lang="ja-JP" altLang="en-US" sz="2400" dirty="0"/>
              <a:t>　（</a:t>
            </a:r>
            <a:r>
              <a:rPr lang="en-US" altLang="ja-JP" sz="2400" dirty="0"/>
              <a:t>NHK</a:t>
            </a:r>
            <a:r>
              <a:rPr lang="ja-JP" altLang="en-US" sz="2400" dirty="0"/>
              <a:t>）</a:t>
            </a:r>
            <a:endParaRPr lang="en-US" altLang="ja-JP" sz="2400" dirty="0"/>
          </a:p>
          <a:p>
            <a:pPr algn="ctr">
              <a:lnSpc>
                <a:spcPct val="90000"/>
              </a:lnSpc>
              <a:spcBef>
                <a:spcPts val="1000"/>
              </a:spcBef>
            </a:pPr>
            <a:r>
              <a:rPr lang="ja-JP" altLang="en-US" sz="2400" dirty="0"/>
              <a:t>http://www2.nhk.or.jp/school/movie/clip.cgi?das_id=D0005320238_00000</a:t>
            </a:r>
            <a:endParaRPr lang="ja-JP" altLang="en-US" sz="2400" dirty="0">
              <a:latin typeface="+mj-ea"/>
              <a:ea typeface="+mj-ea"/>
            </a:endParaRPr>
          </a:p>
        </p:txBody>
      </p:sp>
      <p:sp>
        <p:nvSpPr>
          <p:cNvPr id="4" name="テキスト ボックス 3"/>
          <p:cNvSpPr txBox="1"/>
          <p:nvPr/>
        </p:nvSpPr>
        <p:spPr>
          <a:xfrm>
            <a:off x="0" y="11018"/>
            <a:ext cx="564578" cy="253916"/>
          </a:xfrm>
          <a:prstGeom prst="rect">
            <a:avLst/>
          </a:prstGeom>
          <a:noFill/>
        </p:spPr>
        <p:txBody>
          <a:bodyPr wrap="none" rtlCol="0">
            <a:spAutoFit/>
          </a:bodyPr>
          <a:lstStyle/>
          <a:p>
            <a:r>
              <a:rPr kumimoji="1" lang="ja-JP" altLang="en-US" sz="1050" dirty="0"/>
              <a:t>②後</a:t>
            </a:r>
            <a:r>
              <a:rPr kumimoji="1" lang="en-US" altLang="ja-JP" sz="1050" dirty="0"/>
              <a:t>-6</a:t>
            </a:r>
            <a:endParaRPr kumimoji="1" lang="ja-JP" altLang="en-US" sz="1050" dirty="0"/>
          </a:p>
        </p:txBody>
      </p:sp>
    </p:spTree>
    <p:extLst>
      <p:ext uri="{BB962C8B-B14F-4D97-AF65-F5344CB8AC3E}">
        <p14:creationId xmlns:p14="http://schemas.microsoft.com/office/powerpoint/2010/main" val="21496491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2608</TotalTime>
  <Words>818</Words>
  <PresentationFormat>画面に合わせる (4:3)</PresentationFormat>
  <Paragraphs>111</Paragraphs>
  <Slides>20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HG丸ｺﾞｼｯｸM-PRO</vt:lpstr>
      <vt:lpstr>ＭＳ Ｐゴシック</vt:lpstr>
      <vt:lpstr>ＭＳ 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命を守る防災教育イラスト</vt:lpstr>
      <vt:lpstr>命を守る防災教育イラスト</vt:lpstr>
      <vt:lpstr>命を守る防災教育イラスト</vt:lpstr>
      <vt:lpstr>PowerPoint プレゼンテーション</vt:lpstr>
      <vt:lpstr>PowerPoint プレゼンテーション</vt:lpstr>
      <vt:lpstr>PowerPoint プレゼンテーション</vt:lpstr>
      <vt:lpstr>PowerPoint プレゼンテーション</vt:lpstr>
      <vt:lpstr>補足教材：洪水から身を守るには</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2019-02-28T02:01:08Z</cp:lastPrinted>
  <dcterms:created xsi:type="dcterms:W3CDTF">2017-02-26T08:14:06Z</dcterms:created>
  <dcterms:modified xsi:type="dcterms:W3CDTF">2023-03-09T09:23:42Z</dcterms:modified>
</cp:coreProperties>
</file>