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3"/>
  </p:notesMasterIdLst>
  <p:handoutMasterIdLst>
    <p:handoutMasterId r:id="rId14"/>
  </p:handoutMasterIdLst>
  <p:sldIdLst>
    <p:sldId id="257" r:id="rId2"/>
    <p:sldId id="276" r:id="rId3"/>
    <p:sldId id="275" r:id="rId4"/>
    <p:sldId id="258" r:id="rId5"/>
    <p:sldId id="266" r:id="rId6"/>
    <p:sldId id="268" r:id="rId7"/>
    <p:sldId id="267" r:id="rId8"/>
    <p:sldId id="269" r:id="rId9"/>
    <p:sldId id="270" r:id="rId10"/>
    <p:sldId id="271" r:id="rId11"/>
    <p:sldId id="272" r:id="rId12"/>
  </p:sldIdLst>
  <p:sldSz cx="9906000" cy="6858000" type="A4"/>
  <p:notesSz cx="9866313" cy="673576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118" d="100"/>
          <a:sy n="118" d="100"/>
        </p:scale>
        <p:origin x="87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276093" cy="337810"/>
          </a:xfrm>
          <a:prstGeom prst="rect">
            <a:avLst/>
          </a:prstGeom>
        </p:spPr>
        <p:txBody>
          <a:bodyPr vert="horz" lIns="90654" tIns="45327" rIns="90654" bIns="4532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5587919" y="0"/>
            <a:ext cx="4276093" cy="337810"/>
          </a:xfrm>
          <a:prstGeom prst="rect">
            <a:avLst/>
          </a:prstGeom>
        </p:spPr>
        <p:txBody>
          <a:bodyPr vert="horz" lIns="90654" tIns="45327" rIns="90654" bIns="45327" rtlCol="0"/>
          <a:lstStyle>
            <a:lvl1pPr algn="r">
              <a:defRPr sz="1200"/>
            </a:lvl1pPr>
          </a:lstStyle>
          <a:p>
            <a:fld id="{63915125-14DB-4445-A8F8-7FB0BA64F20D}" type="datetimeFigureOut">
              <a:rPr kumimoji="1" lang="ja-JP" altLang="en-US" smtClean="0"/>
              <a:t>2022/9/7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6397954"/>
            <a:ext cx="4276093" cy="337810"/>
          </a:xfrm>
          <a:prstGeom prst="rect">
            <a:avLst/>
          </a:prstGeom>
        </p:spPr>
        <p:txBody>
          <a:bodyPr vert="horz" lIns="90654" tIns="45327" rIns="90654" bIns="4532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5587919" y="6397954"/>
            <a:ext cx="4276093" cy="337810"/>
          </a:xfrm>
          <a:prstGeom prst="rect">
            <a:avLst/>
          </a:prstGeom>
        </p:spPr>
        <p:txBody>
          <a:bodyPr vert="horz" lIns="90654" tIns="45327" rIns="90654" bIns="45327" rtlCol="0" anchor="b"/>
          <a:lstStyle>
            <a:lvl1pPr algn="r">
              <a:defRPr sz="1200"/>
            </a:lvl1pPr>
          </a:lstStyle>
          <a:p>
            <a:fld id="{8EE103C0-B270-473F-8D74-4C031084FF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97349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4276255" cy="338142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587732" y="1"/>
            <a:ext cx="4276254" cy="338142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r">
              <a:defRPr sz="1200"/>
            </a:lvl1pPr>
          </a:lstStyle>
          <a:p>
            <a:fld id="{F3E104BA-C1BD-48D2-936F-B7904B13D8BB}" type="datetimeFigureOut">
              <a:rPr kumimoji="1" lang="ja-JP" altLang="en-US" smtClean="0"/>
              <a:t>2022/9/7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290888" y="841375"/>
            <a:ext cx="3284537" cy="22733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3" tIns="45716" rIns="91433" bIns="45716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85935" y="3241621"/>
            <a:ext cx="7894446" cy="2652037"/>
          </a:xfrm>
          <a:prstGeom prst="rect">
            <a:avLst/>
          </a:prstGeom>
        </p:spPr>
        <p:txBody>
          <a:bodyPr vert="horz" lIns="91433" tIns="45716" rIns="91433" bIns="45716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6397621"/>
            <a:ext cx="4276255" cy="338142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587732" y="6397621"/>
            <a:ext cx="4276254" cy="338142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r">
              <a:defRPr sz="1200"/>
            </a:lvl1pPr>
          </a:lstStyle>
          <a:p>
            <a:fld id="{DC3B15EC-D83B-4FAD-A1FD-A65ED684FB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18695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B1483-5240-412D-98EF-46A8B52D641F}" type="datetime1">
              <a:rPr kumimoji="1" lang="ja-JP" altLang="en-US" smtClean="0"/>
              <a:t>2022/9/7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CB185-CEEB-4915-9CD7-5D0EA46043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28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BD1D1-369C-4952-9F2D-121CFE91D002}" type="datetime1">
              <a:rPr kumimoji="1" lang="ja-JP" altLang="en-US" smtClean="0"/>
              <a:t>2022/9/7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CB185-CEEB-4915-9CD7-5D0EA46043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08519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A89B5-1990-4AB6-BBA8-DE89EC549EF5}" type="datetime1">
              <a:rPr kumimoji="1" lang="ja-JP" altLang="en-US" smtClean="0"/>
              <a:t>2022/9/7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CB185-CEEB-4915-9CD7-5D0EA46043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48787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18F03-0D6F-4A24-8084-332487682F34}" type="datetime1">
              <a:rPr kumimoji="1" lang="ja-JP" altLang="en-US" smtClean="0"/>
              <a:t>2022/9/7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CB185-CEEB-4915-9CD7-5D0EA46043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11312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89B15-4228-4E94-B6E2-E2C18B68E22D}" type="datetime1">
              <a:rPr kumimoji="1" lang="ja-JP" altLang="en-US" smtClean="0"/>
              <a:t>2022/9/7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CB185-CEEB-4915-9CD7-5D0EA46043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92219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2F666-4DC8-4766-A97A-50BD674A7BB6}" type="datetime1">
              <a:rPr kumimoji="1" lang="ja-JP" altLang="en-US" smtClean="0"/>
              <a:t>2022/9/7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CB185-CEEB-4915-9CD7-5D0EA46043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26034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E1B7-FB74-4988-8240-F85F884B3CF4}" type="datetime1">
              <a:rPr kumimoji="1" lang="ja-JP" altLang="en-US" smtClean="0"/>
              <a:t>2022/9/7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CB185-CEEB-4915-9CD7-5D0EA46043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10909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C9C5A-4405-4ABD-A571-E50A92BA12EF}" type="datetime1">
              <a:rPr kumimoji="1" lang="ja-JP" altLang="en-US" smtClean="0"/>
              <a:t>2022/9/7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CB185-CEEB-4915-9CD7-5D0EA46043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40697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00F31-D560-46C3-AA72-7A78B0001D66}" type="datetime1">
              <a:rPr kumimoji="1" lang="ja-JP" altLang="en-US" smtClean="0"/>
              <a:t>2022/9/7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CB185-CEEB-4915-9CD7-5D0EA46043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82982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75B38-ED84-4EB3-9FAD-88598771D569}" type="datetime1">
              <a:rPr kumimoji="1" lang="ja-JP" altLang="en-US" smtClean="0"/>
              <a:t>2022/9/7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CB185-CEEB-4915-9CD7-5D0EA46043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61265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595A8-6581-4DD6-9173-42DBACFEC98A}" type="datetime1">
              <a:rPr kumimoji="1" lang="ja-JP" altLang="en-US" smtClean="0"/>
              <a:t>2022/9/7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CB185-CEEB-4915-9CD7-5D0EA46043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8663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7B22D4-36BD-4F60-99B5-ABBE0AB2DB43}" type="datetime1">
              <a:rPr kumimoji="1" lang="ja-JP" altLang="en-US" smtClean="0"/>
              <a:t>2022/9/7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8CB185-CEEB-4915-9CD7-5D0EA46043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56863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/>
          <p:cNvSpPr txBox="1"/>
          <p:nvPr/>
        </p:nvSpPr>
        <p:spPr>
          <a:xfrm>
            <a:off x="535577" y="1267097"/>
            <a:ext cx="8948057" cy="235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ja-JP" altLang="en-US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35577" y="4532812"/>
            <a:ext cx="8948057" cy="12409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ja-JP" altLang="en-US" dirty="0"/>
          </a:p>
        </p:txBody>
      </p:sp>
      <p:sp>
        <p:nvSpPr>
          <p:cNvPr id="7" name="object 2">
            <a:extLst>
              <a:ext uri="{FF2B5EF4-FFF2-40B4-BE49-F238E27FC236}">
                <a16:creationId xmlns:a16="http://schemas.microsoft.com/office/drawing/2014/main" xmlns="" id="{59A86569-DF9C-4A44-B5E7-433CBC48D518}"/>
              </a:ext>
            </a:extLst>
          </p:cNvPr>
          <p:cNvSpPr/>
          <p:nvPr/>
        </p:nvSpPr>
        <p:spPr>
          <a:xfrm>
            <a:off x="798448" y="1881670"/>
            <a:ext cx="8441086" cy="1736741"/>
          </a:xfrm>
          <a:custGeom>
            <a:avLst/>
            <a:gdLst/>
            <a:ahLst/>
            <a:cxnLst/>
            <a:rect l="l" t="t" r="r" b="b"/>
            <a:pathLst>
              <a:path w="5955665" h="1292225">
                <a:moveTo>
                  <a:pt x="0" y="1291653"/>
                </a:moveTo>
                <a:lnTo>
                  <a:pt x="5955169" y="1291653"/>
                </a:lnTo>
                <a:lnTo>
                  <a:pt x="5955169" y="0"/>
                </a:lnTo>
                <a:lnTo>
                  <a:pt x="0" y="0"/>
                </a:lnTo>
                <a:lnTo>
                  <a:pt x="0" y="1291653"/>
                </a:lnTo>
                <a:close/>
              </a:path>
            </a:pathLst>
          </a:custGeom>
          <a:solidFill>
            <a:srgbClr val="F79646"/>
          </a:solidFill>
        </p:spPr>
        <p:txBody>
          <a:bodyPr wrap="square" lIns="0" tIns="0" rIns="0" bIns="0" rtlCol="0" anchor="ctr" anchorCtr="0"/>
          <a:lstStyle/>
          <a:p>
            <a:pPr algn="ctr"/>
            <a:r>
              <a:rPr lang="en-US" altLang="ja-JP" sz="4000" dirty="0">
                <a:solidFill>
                  <a:schemeClr val="bg1"/>
                </a:solidFill>
              </a:rPr>
              <a:t>【</a:t>
            </a:r>
            <a:r>
              <a:rPr lang="ja-JP" altLang="en-US" sz="4000" dirty="0">
                <a:solidFill>
                  <a:schemeClr val="bg1"/>
                </a:solidFill>
              </a:rPr>
              <a:t>案件名</a:t>
            </a:r>
            <a:r>
              <a:rPr lang="en-US" altLang="ja-JP" sz="4000" dirty="0">
                <a:solidFill>
                  <a:schemeClr val="bg1"/>
                </a:solidFill>
              </a:rPr>
              <a:t>】</a:t>
            </a:r>
          </a:p>
          <a:p>
            <a:pPr algn="ctr"/>
            <a:r>
              <a:rPr lang="ja-JP" altLang="en-US" sz="4000" dirty="0">
                <a:solidFill>
                  <a:schemeClr val="bg1"/>
                </a:solidFill>
              </a:rPr>
              <a:t>〇〇のご提案</a:t>
            </a:r>
            <a:endParaRPr sz="4000" dirty="0">
              <a:solidFill>
                <a:schemeClr val="bg1"/>
              </a:solidFill>
            </a:endParaRPr>
          </a:p>
        </p:txBody>
      </p:sp>
      <p:sp>
        <p:nvSpPr>
          <p:cNvPr id="8" name="object 2">
            <a:extLst>
              <a:ext uri="{FF2B5EF4-FFF2-40B4-BE49-F238E27FC236}">
                <a16:creationId xmlns:a16="http://schemas.microsoft.com/office/drawing/2014/main" xmlns="" id="{90CA8526-BD4B-4359-BAED-7E3515A90AA1}"/>
              </a:ext>
            </a:extLst>
          </p:cNvPr>
          <p:cNvSpPr/>
          <p:nvPr/>
        </p:nvSpPr>
        <p:spPr>
          <a:xfrm>
            <a:off x="4952999" y="4513501"/>
            <a:ext cx="4417423" cy="1736741"/>
          </a:xfrm>
          <a:custGeom>
            <a:avLst/>
            <a:gdLst/>
            <a:ahLst/>
            <a:cxnLst/>
            <a:rect l="l" t="t" r="r" b="b"/>
            <a:pathLst>
              <a:path w="5955665" h="1292225">
                <a:moveTo>
                  <a:pt x="0" y="1291653"/>
                </a:moveTo>
                <a:lnTo>
                  <a:pt x="5955169" y="1291653"/>
                </a:lnTo>
                <a:lnTo>
                  <a:pt x="5955169" y="0"/>
                </a:lnTo>
                <a:lnTo>
                  <a:pt x="0" y="0"/>
                </a:lnTo>
                <a:lnTo>
                  <a:pt x="0" y="1291653"/>
                </a:lnTo>
                <a:close/>
              </a:path>
            </a:pathLst>
          </a:custGeom>
          <a:noFill/>
        </p:spPr>
        <p:txBody>
          <a:bodyPr wrap="square" lIns="0" tIns="0" rIns="0" bIns="0" rtlCol="0" anchor="t" anchorCtr="0"/>
          <a:lstStyle/>
          <a:p>
            <a:r>
              <a:rPr lang="ja-JP" altLang="en-US" sz="2400" dirty="0"/>
              <a:t>会社名等</a:t>
            </a:r>
            <a:endParaRPr lang="en-US" altLang="ja-JP" sz="2400" dirty="0"/>
          </a:p>
        </p:txBody>
      </p:sp>
      <p:sp>
        <p:nvSpPr>
          <p:cNvPr id="9" name="object 10">
            <a:extLst>
              <a:ext uri="{FF2B5EF4-FFF2-40B4-BE49-F238E27FC236}">
                <a16:creationId xmlns:a16="http://schemas.microsoft.com/office/drawing/2014/main" xmlns="" id="{46419B19-BE73-4605-A855-AB592C451BF6}"/>
              </a:ext>
            </a:extLst>
          </p:cNvPr>
          <p:cNvSpPr/>
          <p:nvPr/>
        </p:nvSpPr>
        <p:spPr>
          <a:xfrm>
            <a:off x="8409417" y="76110"/>
            <a:ext cx="1496583" cy="295897"/>
          </a:xfrm>
          <a:custGeom>
            <a:avLst/>
            <a:gdLst/>
            <a:ahLst/>
            <a:cxnLst/>
            <a:rect l="l" t="t" r="r" b="b"/>
            <a:pathLst>
              <a:path w="1365250" h="318134">
                <a:moveTo>
                  <a:pt x="0" y="318046"/>
                </a:moveTo>
                <a:lnTo>
                  <a:pt x="1364729" y="318046"/>
                </a:lnTo>
                <a:lnTo>
                  <a:pt x="1364729" y="0"/>
                </a:lnTo>
                <a:lnTo>
                  <a:pt x="0" y="0"/>
                </a:lnTo>
                <a:lnTo>
                  <a:pt x="0" y="318046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wrap="square" lIns="0" tIns="0" rIns="0" bIns="0" rtlCol="0" anchor="ctr" anchorCtr="0"/>
          <a:lstStyle/>
          <a:p>
            <a:pPr algn="ctr"/>
            <a:r>
              <a:rPr lang="ja-JP" altLang="en-US" sz="2000" dirty="0"/>
              <a:t>様式－２</a:t>
            </a:r>
            <a:endParaRPr sz="2000" dirty="0"/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xmlns="" id="{F07AE604-F7FC-40C1-B4F1-B8312D7AF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CB185-CEEB-4915-9CD7-5D0EA4604324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01642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2">
            <a:extLst>
              <a:ext uri="{FF2B5EF4-FFF2-40B4-BE49-F238E27FC236}">
                <a16:creationId xmlns:a16="http://schemas.microsoft.com/office/drawing/2014/main" xmlns="" id="{59A86569-DF9C-4A44-B5E7-433CBC48D518}"/>
              </a:ext>
            </a:extLst>
          </p:cNvPr>
          <p:cNvSpPr/>
          <p:nvPr/>
        </p:nvSpPr>
        <p:spPr>
          <a:xfrm>
            <a:off x="732456" y="607758"/>
            <a:ext cx="8441086" cy="603113"/>
          </a:xfrm>
          <a:custGeom>
            <a:avLst/>
            <a:gdLst/>
            <a:ahLst/>
            <a:cxnLst/>
            <a:rect l="l" t="t" r="r" b="b"/>
            <a:pathLst>
              <a:path w="5955665" h="1292225">
                <a:moveTo>
                  <a:pt x="0" y="1291653"/>
                </a:moveTo>
                <a:lnTo>
                  <a:pt x="5955169" y="1291653"/>
                </a:lnTo>
                <a:lnTo>
                  <a:pt x="5955169" y="0"/>
                </a:lnTo>
                <a:lnTo>
                  <a:pt x="0" y="0"/>
                </a:lnTo>
                <a:lnTo>
                  <a:pt x="0" y="1291653"/>
                </a:lnTo>
                <a:close/>
              </a:path>
            </a:pathLst>
          </a:custGeom>
          <a:solidFill>
            <a:srgbClr val="F79646"/>
          </a:solidFill>
        </p:spPr>
        <p:txBody>
          <a:bodyPr wrap="square" lIns="0" tIns="0" rIns="0" bIns="0" rtlCol="0" anchor="ctr" anchorCtr="0"/>
          <a:lstStyle/>
          <a:p>
            <a:pPr algn="ctr"/>
            <a:r>
              <a:rPr lang="ja-JP" altLang="en-US" sz="32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その他</a:t>
            </a:r>
            <a:endParaRPr sz="3200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732456" y="1620982"/>
            <a:ext cx="8441086" cy="4114800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■そのほかに提案上、必要な情報があれば記載してください。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xmlns="" id="{5ABE6A67-7810-4DDE-A343-CA2E9FC850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CB185-CEEB-4915-9CD7-5D0EA4604324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06685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2">
            <a:extLst>
              <a:ext uri="{FF2B5EF4-FFF2-40B4-BE49-F238E27FC236}">
                <a16:creationId xmlns:a16="http://schemas.microsoft.com/office/drawing/2014/main" xmlns="" id="{59A86569-DF9C-4A44-B5E7-433CBC48D518}"/>
              </a:ext>
            </a:extLst>
          </p:cNvPr>
          <p:cNvSpPr/>
          <p:nvPr/>
        </p:nvSpPr>
        <p:spPr>
          <a:xfrm>
            <a:off x="732456" y="607758"/>
            <a:ext cx="8441086" cy="603113"/>
          </a:xfrm>
          <a:custGeom>
            <a:avLst/>
            <a:gdLst/>
            <a:ahLst/>
            <a:cxnLst/>
            <a:rect l="l" t="t" r="r" b="b"/>
            <a:pathLst>
              <a:path w="5955665" h="1292225">
                <a:moveTo>
                  <a:pt x="0" y="1291653"/>
                </a:moveTo>
                <a:lnTo>
                  <a:pt x="5955169" y="1291653"/>
                </a:lnTo>
                <a:lnTo>
                  <a:pt x="5955169" y="0"/>
                </a:lnTo>
                <a:lnTo>
                  <a:pt x="0" y="0"/>
                </a:lnTo>
                <a:lnTo>
                  <a:pt x="0" y="1291653"/>
                </a:lnTo>
                <a:close/>
              </a:path>
            </a:pathLst>
          </a:custGeom>
          <a:solidFill>
            <a:srgbClr val="F79646"/>
          </a:solidFill>
        </p:spPr>
        <p:txBody>
          <a:bodyPr wrap="square" lIns="0" tIns="0" rIns="0" bIns="0" rtlCol="0" anchor="ctr" anchorCtr="0"/>
          <a:lstStyle/>
          <a:p>
            <a:pPr algn="ctr"/>
            <a:r>
              <a:rPr lang="ja-JP" altLang="en-US" sz="32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会社概要</a:t>
            </a:r>
            <a:endParaRPr sz="3200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732456" y="1324890"/>
            <a:ext cx="8441086" cy="2376253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150000"/>
              </a:lnSpc>
            </a:pPr>
            <a:r>
              <a:rPr lang="ja-JP" altLang="en-US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en-US" altLang="ja-JP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lang="ja-JP" altLang="en-US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会社名</a:t>
            </a:r>
            <a:r>
              <a:rPr lang="en-US" altLang="ja-JP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</a:p>
          <a:p>
            <a:pPr>
              <a:lnSpc>
                <a:spcPct val="150000"/>
              </a:lnSpc>
            </a:pPr>
            <a:r>
              <a:rPr lang="ja-JP" altLang="en-US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en-US" altLang="ja-JP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lang="ja-JP" altLang="en-US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代表者氏名</a:t>
            </a:r>
            <a:r>
              <a:rPr lang="en-US" altLang="ja-JP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</a:p>
          <a:p>
            <a:pPr>
              <a:lnSpc>
                <a:spcPct val="150000"/>
              </a:lnSpc>
            </a:pPr>
            <a:r>
              <a:rPr lang="ja-JP" altLang="en-US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en-US" altLang="ja-JP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lang="ja-JP" altLang="en-US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住所</a:t>
            </a:r>
            <a:r>
              <a:rPr lang="en-US" altLang="ja-JP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</a:p>
          <a:p>
            <a:pPr>
              <a:lnSpc>
                <a:spcPct val="150000"/>
              </a:lnSpc>
            </a:pPr>
            <a:r>
              <a:rPr lang="ja-JP" altLang="en-US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en-US" altLang="ja-JP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lang="ja-JP" altLang="en-US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資本金</a:t>
            </a:r>
            <a:r>
              <a:rPr lang="en-US" altLang="ja-JP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</a:p>
          <a:p>
            <a:pPr>
              <a:lnSpc>
                <a:spcPct val="150000"/>
              </a:lnSpc>
            </a:pPr>
            <a:r>
              <a:rPr lang="ja-JP" altLang="en-US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en-US" altLang="ja-JP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lang="ja-JP" altLang="en-US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従業員数</a:t>
            </a:r>
            <a:r>
              <a:rPr lang="en-US" altLang="ja-JP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</a:p>
          <a:p>
            <a:pPr>
              <a:lnSpc>
                <a:spcPct val="150000"/>
              </a:lnSpc>
            </a:pPr>
            <a:r>
              <a:rPr lang="ja-JP" altLang="en-US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en-US" altLang="ja-JP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lang="ja-JP" altLang="en-US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年商（任意）</a:t>
            </a:r>
            <a:r>
              <a:rPr lang="en-US" altLang="ja-JP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</a:p>
          <a:p>
            <a:pPr>
              <a:lnSpc>
                <a:spcPct val="150000"/>
              </a:lnSpc>
            </a:pPr>
            <a:r>
              <a:rPr lang="ja-JP" altLang="en-US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endParaRPr lang="en-US" altLang="ja-JP" sz="16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endParaRPr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ct val="150000"/>
              </a:lnSpc>
            </a:pPr>
            <a:endParaRPr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</a:t>
            </a:r>
            <a:endParaRPr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</a:p>
        </p:txBody>
      </p:sp>
      <p:sp>
        <p:nvSpPr>
          <p:cNvPr id="3" name="object 2">
            <a:extLst>
              <a:ext uri="{FF2B5EF4-FFF2-40B4-BE49-F238E27FC236}">
                <a16:creationId xmlns:a16="http://schemas.microsoft.com/office/drawing/2014/main" xmlns="" id="{EBDA82CA-7D79-4B8F-8C0B-E39F0E7AB624}"/>
              </a:ext>
            </a:extLst>
          </p:cNvPr>
          <p:cNvSpPr/>
          <p:nvPr/>
        </p:nvSpPr>
        <p:spPr>
          <a:xfrm>
            <a:off x="732456" y="4407344"/>
            <a:ext cx="8441086" cy="603113"/>
          </a:xfrm>
          <a:custGeom>
            <a:avLst/>
            <a:gdLst/>
            <a:ahLst/>
            <a:cxnLst/>
            <a:rect l="l" t="t" r="r" b="b"/>
            <a:pathLst>
              <a:path w="5955665" h="1292225">
                <a:moveTo>
                  <a:pt x="0" y="1291653"/>
                </a:moveTo>
                <a:lnTo>
                  <a:pt x="5955169" y="1291653"/>
                </a:lnTo>
                <a:lnTo>
                  <a:pt x="5955169" y="0"/>
                </a:lnTo>
                <a:lnTo>
                  <a:pt x="0" y="0"/>
                </a:lnTo>
                <a:lnTo>
                  <a:pt x="0" y="1291653"/>
                </a:lnTo>
                <a:close/>
              </a:path>
            </a:pathLst>
          </a:custGeom>
          <a:solidFill>
            <a:srgbClr val="F79646"/>
          </a:solidFill>
        </p:spPr>
        <p:txBody>
          <a:bodyPr wrap="square" lIns="0" tIns="0" rIns="0" bIns="0" rtlCol="0" anchor="ctr" anchorCtr="0"/>
          <a:lstStyle/>
          <a:p>
            <a:pPr algn="ctr"/>
            <a:r>
              <a:rPr lang="ja-JP" altLang="en-US" sz="32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協力企業の概要</a:t>
            </a:r>
            <a:endParaRPr sz="3200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xmlns="" id="{FC7217B1-729A-4AA2-8264-E3D5D4D17AE9}"/>
              </a:ext>
            </a:extLst>
          </p:cNvPr>
          <p:cNvSpPr/>
          <p:nvPr/>
        </p:nvSpPr>
        <p:spPr>
          <a:xfrm>
            <a:off x="732456" y="5053469"/>
            <a:ext cx="8441086" cy="1040674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■本案件の提案において、協力企業がある場合は、協力企業の概要、協力してもらう内容等について記載してください。　</a:t>
            </a:r>
            <a:endParaRPr kumimoji="1"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</a:t>
            </a:r>
            <a:endParaRPr kumimoji="1" lang="ja-JP" altLang="en-US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xmlns="" id="{86BC8810-873F-4FB7-A2A8-50C4BD5C3C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CB185-CEEB-4915-9CD7-5D0EA4604324}" type="slidenum">
              <a:rPr kumimoji="1" lang="ja-JP" altLang="en-US" smtClean="0"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04682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1038" y="415636"/>
            <a:ext cx="8989435" cy="576132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ja-JP" altLang="en-US" sz="2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＜以下項目を入れた資料を作成ください＞</a:t>
            </a:r>
            <a:endParaRPr lang="en-US" altLang="ja-JP" sz="2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indent="0">
              <a:buNone/>
            </a:pPr>
            <a:r>
              <a:rPr lang="en-US" altLang="ja-JP" sz="2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</a:t>
            </a:r>
            <a:r>
              <a:rPr lang="ja-JP" altLang="en-US" sz="2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全てのページを埋める必要はありませんが、極力詳細にわたりご記載ください。</a:t>
            </a:r>
            <a:r>
              <a:rPr lang="ja-JP" altLang="en-US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（記載例は削除してご使用ください。）</a:t>
            </a:r>
            <a:endParaRPr lang="en-US" altLang="ja-JP" sz="2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indent="0">
              <a:buNone/>
            </a:pPr>
            <a:endParaRPr lang="en-US" altLang="ja-JP" sz="2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2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前提条件に対する説明</a:t>
            </a:r>
            <a:r>
              <a:rPr lang="en-US" altLang="ja-JP" sz="2400" u="sng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</a:t>
            </a:r>
            <a:r>
              <a:rPr lang="ja-JP" altLang="en-US" sz="2400" u="sng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この項目は必ず記載のこと</a:t>
            </a:r>
            <a:endParaRPr lang="en-US" altLang="ja-JP" sz="2400" u="sng" dirty="0">
              <a:solidFill>
                <a:srgbClr val="FF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2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提案（シーズ）の概要</a:t>
            </a:r>
            <a:endParaRPr lang="en-US" altLang="ja-JP" sz="2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2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具体的な内容（想定しているニーズに対するシーズの活用）</a:t>
            </a:r>
            <a:endParaRPr lang="en-US" altLang="ja-JP" sz="2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2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提案の特徴、他社との違い</a:t>
            </a:r>
            <a:endParaRPr lang="en-US" altLang="ja-JP" sz="2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2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現場導入による効果</a:t>
            </a:r>
          </a:p>
          <a:p>
            <a:pPr lvl="1"/>
            <a:r>
              <a:rPr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現場導入による効果</a:t>
            </a:r>
          </a:p>
          <a:p>
            <a:pPr lvl="1"/>
            <a:r>
              <a:rPr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現場導入の例</a:t>
            </a:r>
          </a:p>
          <a:p>
            <a:r>
              <a:rPr lang="ja-JP" altLang="en-US" sz="2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現場導入にあたっての課題</a:t>
            </a:r>
            <a:endParaRPr lang="en-US" altLang="ja-JP" sz="2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lvl="1"/>
            <a:r>
              <a:rPr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当該技術を現場導入する上での課題等</a:t>
            </a:r>
          </a:p>
          <a:p>
            <a:pPr lvl="1"/>
            <a:r>
              <a:rPr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今後の技術の発展性等</a:t>
            </a:r>
            <a:endParaRPr lang="en-US" altLang="ja-JP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lvl="1" indent="0">
              <a:buNone/>
            </a:pPr>
            <a:endParaRPr lang="en-US" altLang="ja-JP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ja-JP" altLang="en-US" sz="2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ja-JP" altLang="en-US" sz="2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xmlns="" id="{D819B2FE-79B5-4AE8-929D-5F7E1CFCD3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CB185-CEEB-4915-9CD7-5D0EA4604324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32978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2">
            <a:extLst>
              <a:ext uri="{FF2B5EF4-FFF2-40B4-BE49-F238E27FC236}">
                <a16:creationId xmlns:a16="http://schemas.microsoft.com/office/drawing/2014/main" xmlns="" id="{59A86569-DF9C-4A44-B5E7-433CBC48D518}"/>
              </a:ext>
            </a:extLst>
          </p:cNvPr>
          <p:cNvSpPr/>
          <p:nvPr/>
        </p:nvSpPr>
        <p:spPr>
          <a:xfrm>
            <a:off x="732456" y="607758"/>
            <a:ext cx="8441086" cy="603113"/>
          </a:xfrm>
          <a:custGeom>
            <a:avLst/>
            <a:gdLst/>
            <a:ahLst/>
            <a:cxnLst/>
            <a:rect l="l" t="t" r="r" b="b"/>
            <a:pathLst>
              <a:path w="5955665" h="1292225">
                <a:moveTo>
                  <a:pt x="0" y="1291653"/>
                </a:moveTo>
                <a:lnTo>
                  <a:pt x="5955169" y="1291653"/>
                </a:lnTo>
                <a:lnTo>
                  <a:pt x="5955169" y="0"/>
                </a:lnTo>
                <a:lnTo>
                  <a:pt x="0" y="0"/>
                </a:lnTo>
                <a:lnTo>
                  <a:pt x="0" y="1291653"/>
                </a:lnTo>
                <a:close/>
              </a:path>
            </a:pathLst>
          </a:custGeom>
          <a:solidFill>
            <a:srgbClr val="F79646"/>
          </a:solidFill>
        </p:spPr>
        <p:txBody>
          <a:bodyPr wrap="square" lIns="0" tIns="0" rIns="0" bIns="0" rtlCol="0" anchor="ctr" anchorCtr="0"/>
          <a:lstStyle/>
          <a:p>
            <a:pPr algn="ctr"/>
            <a:r>
              <a:rPr lang="ja-JP" altLang="en-US" sz="32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前提条件に対する説明</a:t>
            </a:r>
            <a:endParaRPr sz="3200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732456" y="1620982"/>
            <a:ext cx="8441086" cy="1620982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必須条件</a:t>
            </a:r>
            <a:r>
              <a:rPr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</a:p>
          <a:p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例：装置の提供のみではなく、設置および保守管理を行うこと。</a:t>
            </a:r>
            <a:endParaRPr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満たすことを期待する条件・満たされていることが望ましい条件</a:t>
            </a:r>
            <a:r>
              <a:rPr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</a:p>
          <a:p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例：装置の提供と設置のほかデータ収集と検証ができる企業が望ましい。</a:t>
            </a:r>
            <a:endParaRPr kumimoji="1" lang="ja-JP" altLang="en-US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732456" y="3968009"/>
            <a:ext cx="8441086" cy="2313710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必須条件</a:t>
            </a:r>
            <a:r>
              <a:rPr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</a:p>
          <a:p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例：当社は装置提供に加え、設置および保守管理も対応できます。</a:t>
            </a:r>
            <a:endParaRPr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満たすことを期待する条件・満たされていることが望ましい条件</a:t>
            </a:r>
            <a:r>
              <a:rPr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</a:p>
          <a:p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例：当社はデータ収集及び検証も対応できます。データ収集については、・・・・。</a:t>
            </a:r>
            <a:endParaRPr kumimoji="1" lang="ja-JP" altLang="en-US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" name="二等辺三角形 2"/>
          <p:cNvSpPr/>
          <p:nvPr/>
        </p:nvSpPr>
        <p:spPr>
          <a:xfrm rot="10800000">
            <a:off x="4094017" y="3470605"/>
            <a:ext cx="1717964" cy="268762"/>
          </a:xfrm>
          <a:prstGeom prst="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角丸四角形 4"/>
          <p:cNvSpPr/>
          <p:nvPr/>
        </p:nvSpPr>
        <p:spPr>
          <a:xfrm>
            <a:off x="7273636" y="1345252"/>
            <a:ext cx="2036618" cy="775854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ニーズ掲載時に</a:t>
            </a:r>
            <a:endParaRPr kumimoji="1" lang="en-US" altLang="ja-JP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記載しておく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BD188B3E-90A2-4008-A871-507F743203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CB185-CEEB-4915-9CD7-5D0EA4604324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61105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2">
            <a:extLst>
              <a:ext uri="{FF2B5EF4-FFF2-40B4-BE49-F238E27FC236}">
                <a16:creationId xmlns:a16="http://schemas.microsoft.com/office/drawing/2014/main" xmlns="" id="{59A86569-DF9C-4A44-B5E7-433CBC48D518}"/>
              </a:ext>
            </a:extLst>
          </p:cNvPr>
          <p:cNvSpPr/>
          <p:nvPr/>
        </p:nvSpPr>
        <p:spPr>
          <a:xfrm>
            <a:off x="732456" y="607758"/>
            <a:ext cx="8441086" cy="603113"/>
          </a:xfrm>
          <a:custGeom>
            <a:avLst/>
            <a:gdLst/>
            <a:ahLst/>
            <a:cxnLst/>
            <a:rect l="l" t="t" r="r" b="b"/>
            <a:pathLst>
              <a:path w="5955665" h="1292225">
                <a:moveTo>
                  <a:pt x="0" y="1291653"/>
                </a:moveTo>
                <a:lnTo>
                  <a:pt x="5955169" y="1291653"/>
                </a:lnTo>
                <a:lnTo>
                  <a:pt x="5955169" y="0"/>
                </a:lnTo>
                <a:lnTo>
                  <a:pt x="0" y="0"/>
                </a:lnTo>
                <a:lnTo>
                  <a:pt x="0" y="1291653"/>
                </a:lnTo>
                <a:close/>
              </a:path>
            </a:pathLst>
          </a:custGeom>
          <a:solidFill>
            <a:srgbClr val="F79646"/>
          </a:solidFill>
        </p:spPr>
        <p:txBody>
          <a:bodyPr wrap="square" lIns="0" tIns="0" rIns="0" bIns="0" rtlCol="0" anchor="ctr" anchorCtr="0"/>
          <a:lstStyle/>
          <a:p>
            <a:pPr algn="ctr"/>
            <a:r>
              <a:rPr lang="ja-JP" altLang="en-US" sz="32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提案概要</a:t>
            </a:r>
            <a:endParaRPr sz="3200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732456" y="1620982"/>
            <a:ext cx="8441086" cy="4114800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■提案の概要を記載します。</a:t>
            </a:r>
            <a:endParaRPr kumimoji="1"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今回のシーズ（技術）の</a:t>
            </a:r>
            <a:r>
              <a:rPr kumimoji="1" lang="ja-JP" altLang="en-US" b="1" u="sng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全体像もしくはポイント</a:t>
            </a:r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を記載してください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xmlns="" id="{1167803F-B30A-412F-A086-B8848AC3FF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CB185-CEEB-4915-9CD7-5D0EA4604324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98716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2">
            <a:extLst>
              <a:ext uri="{FF2B5EF4-FFF2-40B4-BE49-F238E27FC236}">
                <a16:creationId xmlns:a16="http://schemas.microsoft.com/office/drawing/2014/main" xmlns="" id="{59A86569-DF9C-4A44-B5E7-433CBC48D518}"/>
              </a:ext>
            </a:extLst>
          </p:cNvPr>
          <p:cNvSpPr/>
          <p:nvPr/>
        </p:nvSpPr>
        <p:spPr>
          <a:xfrm>
            <a:off x="732456" y="607758"/>
            <a:ext cx="8441086" cy="603113"/>
          </a:xfrm>
          <a:custGeom>
            <a:avLst/>
            <a:gdLst/>
            <a:ahLst/>
            <a:cxnLst/>
            <a:rect l="l" t="t" r="r" b="b"/>
            <a:pathLst>
              <a:path w="5955665" h="1292225">
                <a:moveTo>
                  <a:pt x="0" y="1291653"/>
                </a:moveTo>
                <a:lnTo>
                  <a:pt x="5955169" y="1291653"/>
                </a:lnTo>
                <a:lnTo>
                  <a:pt x="5955169" y="0"/>
                </a:lnTo>
                <a:lnTo>
                  <a:pt x="0" y="0"/>
                </a:lnTo>
                <a:lnTo>
                  <a:pt x="0" y="1291653"/>
                </a:lnTo>
                <a:close/>
              </a:path>
            </a:pathLst>
          </a:custGeom>
          <a:solidFill>
            <a:srgbClr val="F79646"/>
          </a:solidFill>
        </p:spPr>
        <p:txBody>
          <a:bodyPr wrap="square" lIns="0" tIns="0" rIns="0" bIns="0" rtlCol="0" anchor="ctr" anchorCtr="0"/>
          <a:lstStyle/>
          <a:p>
            <a:pPr algn="ctr"/>
            <a:r>
              <a:rPr lang="ja-JP" altLang="en-US" sz="32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提案の具体的内容</a:t>
            </a:r>
            <a:endParaRPr sz="3200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732456" y="1620982"/>
            <a:ext cx="8441086" cy="3473532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■提案の具体的内容を記載します。</a:t>
            </a:r>
            <a:r>
              <a:rPr kumimoji="1"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/>
            </a:r>
            <a:br>
              <a:rPr kumimoji="1"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kumimoji="1"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/>
            </a:r>
            <a:br>
              <a:rPr kumimoji="1"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ニーズに対して、想定しているシーズ（技術等）を記載してください</a:t>
            </a:r>
            <a:r>
              <a:rPr kumimoji="1"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/>
            </a:r>
            <a:br>
              <a:rPr kumimoji="1"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</a:t>
            </a:r>
            <a:endParaRPr kumimoji="1"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</a:t>
            </a:r>
            <a:endParaRPr kumimoji="1" lang="ja-JP" altLang="en-US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xmlns="" id="{D677DD17-B468-4970-9A6C-47605DA79AA3}"/>
              </a:ext>
            </a:extLst>
          </p:cNvPr>
          <p:cNvSpPr/>
          <p:nvPr/>
        </p:nvSpPr>
        <p:spPr>
          <a:xfrm>
            <a:off x="732456" y="5237018"/>
            <a:ext cx="8441086" cy="1056904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■当該技術が活用された実績があれば、記載ください。</a:t>
            </a:r>
            <a:r>
              <a:rPr kumimoji="1"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/>
            </a:r>
            <a:br>
              <a:rPr kumimoji="1"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</a:t>
            </a:r>
            <a:endParaRPr kumimoji="1"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</a:t>
            </a:r>
            <a:endParaRPr kumimoji="1" lang="ja-JP" altLang="en-US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xmlns="" id="{4EFBFF0F-543B-48B1-AB7D-64B0BD0C4D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CB185-CEEB-4915-9CD7-5D0EA4604324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77189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2">
            <a:extLst>
              <a:ext uri="{FF2B5EF4-FFF2-40B4-BE49-F238E27FC236}">
                <a16:creationId xmlns:a16="http://schemas.microsoft.com/office/drawing/2014/main" xmlns="" id="{59A86569-DF9C-4A44-B5E7-433CBC48D518}"/>
              </a:ext>
            </a:extLst>
          </p:cNvPr>
          <p:cNvSpPr/>
          <p:nvPr/>
        </p:nvSpPr>
        <p:spPr>
          <a:xfrm>
            <a:off x="732456" y="607758"/>
            <a:ext cx="8441086" cy="603113"/>
          </a:xfrm>
          <a:custGeom>
            <a:avLst/>
            <a:gdLst/>
            <a:ahLst/>
            <a:cxnLst/>
            <a:rect l="l" t="t" r="r" b="b"/>
            <a:pathLst>
              <a:path w="5955665" h="1292225">
                <a:moveTo>
                  <a:pt x="0" y="1291653"/>
                </a:moveTo>
                <a:lnTo>
                  <a:pt x="5955169" y="1291653"/>
                </a:lnTo>
                <a:lnTo>
                  <a:pt x="5955169" y="0"/>
                </a:lnTo>
                <a:lnTo>
                  <a:pt x="0" y="0"/>
                </a:lnTo>
                <a:lnTo>
                  <a:pt x="0" y="1291653"/>
                </a:lnTo>
                <a:close/>
              </a:path>
            </a:pathLst>
          </a:custGeom>
          <a:solidFill>
            <a:srgbClr val="F79646"/>
          </a:solidFill>
        </p:spPr>
        <p:txBody>
          <a:bodyPr wrap="square" lIns="0" tIns="0" rIns="0" bIns="0" rtlCol="0" anchor="ctr" anchorCtr="0"/>
          <a:lstStyle/>
          <a:p>
            <a:pPr algn="ctr"/>
            <a:r>
              <a:rPr lang="ja-JP" altLang="en-US" sz="32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提案の具体的内容（写真</a:t>
            </a:r>
            <a:r>
              <a:rPr lang="en-US" altLang="ja-JP" sz="32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or</a:t>
            </a:r>
            <a:r>
              <a:rPr lang="ja-JP" altLang="en-US" sz="32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イメージ）</a:t>
            </a:r>
            <a:endParaRPr sz="3200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732456" y="1620982"/>
            <a:ext cx="8441086" cy="4114800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■提案の具体的について、　写真、イメージなどを入れて説明してください。　　</a:t>
            </a:r>
            <a:endParaRPr kumimoji="1"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</a:t>
            </a:r>
            <a:endParaRPr kumimoji="1" lang="ja-JP" altLang="en-US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xmlns="" id="{C3FE7778-4973-41E5-BC07-58F806FE22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CB185-CEEB-4915-9CD7-5D0EA4604324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58067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2">
            <a:extLst>
              <a:ext uri="{FF2B5EF4-FFF2-40B4-BE49-F238E27FC236}">
                <a16:creationId xmlns:a16="http://schemas.microsoft.com/office/drawing/2014/main" xmlns="" id="{59A86569-DF9C-4A44-B5E7-433CBC48D518}"/>
              </a:ext>
            </a:extLst>
          </p:cNvPr>
          <p:cNvSpPr/>
          <p:nvPr/>
        </p:nvSpPr>
        <p:spPr>
          <a:xfrm>
            <a:off x="732456" y="607758"/>
            <a:ext cx="8441086" cy="603113"/>
          </a:xfrm>
          <a:custGeom>
            <a:avLst/>
            <a:gdLst/>
            <a:ahLst/>
            <a:cxnLst/>
            <a:rect l="l" t="t" r="r" b="b"/>
            <a:pathLst>
              <a:path w="5955665" h="1292225">
                <a:moveTo>
                  <a:pt x="0" y="1291653"/>
                </a:moveTo>
                <a:lnTo>
                  <a:pt x="5955169" y="1291653"/>
                </a:lnTo>
                <a:lnTo>
                  <a:pt x="5955169" y="0"/>
                </a:lnTo>
                <a:lnTo>
                  <a:pt x="0" y="0"/>
                </a:lnTo>
                <a:lnTo>
                  <a:pt x="0" y="1291653"/>
                </a:lnTo>
                <a:close/>
              </a:path>
            </a:pathLst>
          </a:custGeom>
          <a:solidFill>
            <a:srgbClr val="F79646"/>
          </a:solidFill>
        </p:spPr>
        <p:txBody>
          <a:bodyPr wrap="square" lIns="0" tIns="0" rIns="0" bIns="0" rtlCol="0" anchor="ctr" anchorCtr="0"/>
          <a:lstStyle/>
          <a:p>
            <a:pPr algn="ctr"/>
            <a:r>
              <a:rPr lang="ja-JP" altLang="en-US" sz="32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提案の特徴</a:t>
            </a:r>
            <a:endParaRPr sz="3200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732456" y="1620982"/>
            <a:ext cx="8441086" cy="4114800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■提案の特徴（強み、他社との差別化ポイント）を記載してください</a:t>
            </a:r>
            <a:r>
              <a:rPr kumimoji="1"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/>
            </a:r>
            <a:br>
              <a:rPr kumimoji="1"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他社との差別化では、比較表などを入れるとわかりやすくなります。</a:t>
            </a:r>
            <a:endParaRPr kumimoji="1"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記載例①：強みとして、検知に必要な電源が不要となる。</a:t>
            </a:r>
            <a:r>
              <a:rPr kumimoji="1"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/>
            </a:r>
            <a:br>
              <a:rPr kumimoji="1"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具体的には、●●を活用し、電源がなくても使用できる。</a:t>
            </a:r>
            <a:r>
              <a:rPr kumimoji="1"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/>
            </a:r>
            <a:br>
              <a:rPr kumimoji="1"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他社では、●●を使っているが、劣化、メンテナンスが問題となっている。</a:t>
            </a:r>
            <a:r>
              <a:rPr kumimoji="1"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/>
            </a:r>
            <a:br>
              <a:rPr kumimoji="1"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</a:t>
            </a:r>
            <a:endParaRPr kumimoji="1"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記載例②：強みのポイントを列挙して説明する</a:t>
            </a:r>
            <a:r>
              <a:rPr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/>
            </a:r>
            <a:br>
              <a:rPr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　・省電力：バッテリのみで長期に稼働できる</a:t>
            </a:r>
            <a:r>
              <a:rPr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/>
            </a:r>
            <a:br>
              <a:rPr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　・コンパクト：・・・・・・</a:t>
            </a:r>
            <a:endParaRPr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　・広域通信に対応：・・・・・</a:t>
            </a:r>
            <a:r>
              <a:rPr kumimoji="1"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/>
            </a:r>
            <a:br>
              <a:rPr kumimoji="1"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</a:t>
            </a:r>
            <a:endParaRPr kumimoji="1"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xmlns="" id="{75A8BED8-FA8C-405D-9FE3-FF882B7BCB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CB185-CEEB-4915-9CD7-5D0EA4604324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58618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2">
            <a:extLst>
              <a:ext uri="{FF2B5EF4-FFF2-40B4-BE49-F238E27FC236}">
                <a16:creationId xmlns:a16="http://schemas.microsoft.com/office/drawing/2014/main" xmlns="" id="{59A86569-DF9C-4A44-B5E7-433CBC48D518}"/>
              </a:ext>
            </a:extLst>
          </p:cNvPr>
          <p:cNvSpPr/>
          <p:nvPr/>
        </p:nvSpPr>
        <p:spPr>
          <a:xfrm>
            <a:off x="732456" y="607758"/>
            <a:ext cx="8441086" cy="603113"/>
          </a:xfrm>
          <a:custGeom>
            <a:avLst/>
            <a:gdLst/>
            <a:ahLst/>
            <a:cxnLst/>
            <a:rect l="l" t="t" r="r" b="b"/>
            <a:pathLst>
              <a:path w="5955665" h="1292225">
                <a:moveTo>
                  <a:pt x="0" y="1291653"/>
                </a:moveTo>
                <a:lnTo>
                  <a:pt x="5955169" y="1291653"/>
                </a:lnTo>
                <a:lnTo>
                  <a:pt x="5955169" y="0"/>
                </a:lnTo>
                <a:lnTo>
                  <a:pt x="0" y="0"/>
                </a:lnTo>
                <a:lnTo>
                  <a:pt x="0" y="1291653"/>
                </a:lnTo>
                <a:close/>
              </a:path>
            </a:pathLst>
          </a:custGeom>
          <a:solidFill>
            <a:srgbClr val="F79646"/>
          </a:solidFill>
        </p:spPr>
        <p:txBody>
          <a:bodyPr wrap="square" lIns="0" tIns="0" rIns="0" bIns="0" rtlCol="0" anchor="ctr" anchorCtr="0"/>
          <a:lstStyle/>
          <a:p>
            <a:pPr algn="ctr"/>
            <a:r>
              <a:rPr lang="ja-JP" altLang="en-US" sz="32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現場導入による効果</a:t>
            </a:r>
            <a:endParaRPr sz="3200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732456" y="1620982"/>
            <a:ext cx="8441086" cy="4114800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■現場導入による効果を記載してください</a:t>
            </a:r>
            <a:endParaRPr kumimoji="1"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・記載例：●●の監視作業の軽減</a:t>
            </a:r>
            <a:r>
              <a:rPr kumimoji="1"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/>
            </a:r>
            <a:br>
              <a:rPr kumimoji="1"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　　・・・・・・によって、自動的に送信可能となるため、・・・が軽減されます</a:t>
            </a:r>
            <a:endParaRPr kumimoji="1"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　●●のコスト削減</a:t>
            </a:r>
            <a:endParaRPr kumimoji="1"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　　・・・・・によって、●●が可能となり、コストが削減されます。</a:t>
            </a:r>
            <a:endParaRPr kumimoji="1"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■現場導入の事例があれば記載してください（写真・図解などを入れて説明）</a:t>
            </a:r>
            <a:endParaRPr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・記載例：●●大学と共同で、●●において実施。</a:t>
            </a:r>
            <a:r>
              <a:rPr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/>
            </a:r>
            <a:br>
              <a:rPr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　導入した結果、・・・・・・・・・・・。</a:t>
            </a:r>
            <a:endParaRPr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xmlns="" id="{74E77070-7FC4-4F15-8824-111E64F091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CB185-CEEB-4915-9CD7-5D0EA4604324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98545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2">
            <a:extLst>
              <a:ext uri="{FF2B5EF4-FFF2-40B4-BE49-F238E27FC236}">
                <a16:creationId xmlns:a16="http://schemas.microsoft.com/office/drawing/2014/main" xmlns="" id="{59A86569-DF9C-4A44-B5E7-433CBC48D518}"/>
              </a:ext>
            </a:extLst>
          </p:cNvPr>
          <p:cNvSpPr/>
          <p:nvPr/>
        </p:nvSpPr>
        <p:spPr>
          <a:xfrm>
            <a:off x="732456" y="607758"/>
            <a:ext cx="8441086" cy="603113"/>
          </a:xfrm>
          <a:custGeom>
            <a:avLst/>
            <a:gdLst/>
            <a:ahLst/>
            <a:cxnLst/>
            <a:rect l="l" t="t" r="r" b="b"/>
            <a:pathLst>
              <a:path w="5955665" h="1292225">
                <a:moveTo>
                  <a:pt x="0" y="1291653"/>
                </a:moveTo>
                <a:lnTo>
                  <a:pt x="5955169" y="1291653"/>
                </a:lnTo>
                <a:lnTo>
                  <a:pt x="5955169" y="0"/>
                </a:lnTo>
                <a:lnTo>
                  <a:pt x="0" y="0"/>
                </a:lnTo>
                <a:lnTo>
                  <a:pt x="0" y="1291653"/>
                </a:lnTo>
                <a:close/>
              </a:path>
            </a:pathLst>
          </a:custGeom>
          <a:solidFill>
            <a:srgbClr val="F79646"/>
          </a:solidFill>
        </p:spPr>
        <p:txBody>
          <a:bodyPr wrap="square" lIns="0" tIns="0" rIns="0" bIns="0" rtlCol="0" anchor="ctr" anchorCtr="0"/>
          <a:lstStyle/>
          <a:p>
            <a:pPr algn="ctr"/>
            <a:r>
              <a:rPr lang="ja-JP" altLang="en-US" sz="32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現場導入にあたっての課題</a:t>
            </a:r>
            <a:endParaRPr sz="3200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732456" y="1620982"/>
            <a:ext cx="8441086" cy="4114800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■当該技術を現場導入する上で、想定される課題や、施行に際しての条件等があれば記載してください</a:t>
            </a:r>
            <a:r>
              <a:rPr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/>
            </a:r>
            <a:br>
              <a:rPr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記載例：</a:t>
            </a:r>
            <a:r>
              <a:rPr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AI</a:t>
            </a:r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エンジンの学習にあたり、教師データが必要となる、このため・・・。</a:t>
            </a:r>
            <a:endParaRPr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</a:t>
            </a:r>
            <a:r>
              <a:rPr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/>
            </a:r>
            <a:br>
              <a:rPr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センサーの設置場所について、・・・・・・。</a:t>
            </a:r>
            <a:r>
              <a:rPr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/>
            </a:r>
            <a:br>
              <a:rPr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</a:t>
            </a:r>
            <a:endParaRPr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　</a:t>
            </a:r>
            <a:endParaRPr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ja-JP" altLang="en-US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■今後の技術の発展性等があれば記載してください</a:t>
            </a:r>
            <a:endParaRPr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記載例：河川分野以外にも、●●の分野にも応用が可能です。</a:t>
            </a:r>
            <a:r>
              <a:rPr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/>
            </a:r>
            <a:br>
              <a:rPr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具体的には、・・・・・・・・。　　　</a:t>
            </a:r>
            <a:endParaRPr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ドローンと組み合わせて活用すると、さらに・・・・・・。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xmlns="" id="{C9D2F10A-18F4-40B8-8412-E747CE1DB7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CB185-CEEB-4915-9CD7-5D0EA4604324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70067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788</TotalTime>
  <Words>301</Words>
  <Application>Microsoft Office PowerPoint</Application>
  <PresentationFormat>A4 210 x 297 mm</PresentationFormat>
  <Paragraphs>98</Paragraphs>
  <Slides>11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8" baseType="lpstr">
      <vt:lpstr>BIZ UDPゴシック</vt:lpstr>
      <vt:lpstr>ＭＳ Ｐゴシック</vt:lpstr>
      <vt:lpstr>游ゴシック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村山 貴子</dc:creator>
  <cp:lastModifiedBy>本局</cp:lastModifiedBy>
  <cp:revision>51</cp:revision>
  <cp:lastPrinted>2022-09-07T06:25:32Z</cp:lastPrinted>
  <dcterms:created xsi:type="dcterms:W3CDTF">2018-11-20T01:34:55Z</dcterms:created>
  <dcterms:modified xsi:type="dcterms:W3CDTF">2022-09-07T06:26:58Z</dcterms:modified>
</cp:coreProperties>
</file>